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37"/>
  </p:notesMasterIdLst>
  <p:handoutMasterIdLst>
    <p:handoutMasterId r:id="rId38"/>
  </p:handoutMasterIdLst>
  <p:sldIdLst>
    <p:sldId id="1625" r:id="rId6"/>
    <p:sldId id="1569" r:id="rId7"/>
    <p:sldId id="1888" r:id="rId8"/>
    <p:sldId id="3990" r:id="rId9"/>
    <p:sldId id="1905" r:id="rId10"/>
    <p:sldId id="3972" r:id="rId11"/>
    <p:sldId id="3988" r:id="rId12"/>
    <p:sldId id="3964" r:id="rId13"/>
    <p:sldId id="3987" r:id="rId14"/>
    <p:sldId id="1851" r:id="rId15"/>
    <p:sldId id="3991" r:id="rId16"/>
    <p:sldId id="3986" r:id="rId17"/>
    <p:sldId id="3985" r:id="rId18"/>
    <p:sldId id="4186" r:id="rId19"/>
    <p:sldId id="3989" r:id="rId20"/>
    <p:sldId id="4187" r:id="rId21"/>
    <p:sldId id="4169" r:id="rId22"/>
    <p:sldId id="286" r:id="rId23"/>
    <p:sldId id="3984" r:id="rId24"/>
    <p:sldId id="4125" r:id="rId25"/>
    <p:sldId id="1893" r:id="rId26"/>
    <p:sldId id="3983" r:id="rId27"/>
    <p:sldId id="1889" r:id="rId28"/>
    <p:sldId id="3976" r:id="rId29"/>
    <p:sldId id="1900" r:id="rId30"/>
    <p:sldId id="3975" r:id="rId31"/>
    <p:sldId id="1904" r:id="rId32"/>
    <p:sldId id="3992" r:id="rId33"/>
    <p:sldId id="2141411271" r:id="rId34"/>
    <p:sldId id="2076138809" r:id="rId35"/>
    <p:sldId id="1599" r:id="rId3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m Planing to Deployment" id="{40B2B39E-9CDC-46B4-8BD3-EC8784DB9ACA}">
          <p14:sldIdLst>
            <p14:sldId id="1625"/>
            <p14:sldId id="1569"/>
            <p14:sldId id="1888"/>
            <p14:sldId id="3990"/>
            <p14:sldId id="1905"/>
            <p14:sldId id="3972"/>
            <p14:sldId id="3988"/>
            <p14:sldId id="3964"/>
            <p14:sldId id="3987"/>
            <p14:sldId id="1851"/>
            <p14:sldId id="3991"/>
            <p14:sldId id="3986"/>
            <p14:sldId id="3985"/>
            <p14:sldId id="4186"/>
            <p14:sldId id="3989"/>
            <p14:sldId id="4187"/>
            <p14:sldId id="4169"/>
            <p14:sldId id="286"/>
            <p14:sldId id="3984"/>
            <p14:sldId id="4125"/>
            <p14:sldId id="1893"/>
            <p14:sldId id="3983"/>
            <p14:sldId id="1889"/>
            <p14:sldId id="3976"/>
            <p14:sldId id="1900"/>
            <p14:sldId id="3975"/>
            <p14:sldId id="1904"/>
            <p14:sldId id="3992"/>
            <p14:sldId id="2141411271"/>
            <p14:sldId id="2076138809"/>
            <p14:sldId id="15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0036FD-0036-8EBB-36ED-2F3143521088}" name="Kineret Lowy" initials="KL" userId="S::klowey@microsoft.com::e19775b3-266e-4759-aec0-738f67455a9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41"/>
    <a:srgbClr val="0078D4"/>
    <a:srgbClr val="000000"/>
    <a:srgbClr val="FFFFFF"/>
    <a:srgbClr val="EBEBEB"/>
    <a:srgbClr val="1A1A1A"/>
    <a:srgbClr val="008272"/>
    <a:srgbClr val="008C72"/>
    <a:srgbClr val="353535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D3B49-A1A6-DF43-B95A-982086609571}" v="3" dt="2021-07-02T13:22:54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6327" autoAdjust="0"/>
  </p:normalViewPr>
  <p:slideViewPr>
    <p:cSldViewPr snapToGrid="0">
      <p:cViewPr varScale="1">
        <p:scale>
          <a:sx n="126" d="100"/>
          <a:sy n="126" d="100"/>
        </p:scale>
        <p:origin x="5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2684" y="4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46" Type="http://schemas.microsoft.com/office/2018/10/relationships/authors" Target="authors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Wall" userId="423520bf-35da-47e2-8bb4-f5f061d519a5" providerId="ADAL" clId="{0C3D3B49-A1A6-DF43-B95A-982086609571}"/>
    <pc:docChg chg="custSel modSld modMainMaster">
      <pc:chgData name="Kim Wall" userId="423520bf-35da-47e2-8bb4-f5f061d519a5" providerId="ADAL" clId="{0C3D3B49-A1A6-DF43-B95A-982086609571}" dt="2021-07-02T13:24:09.817" v="37" actId="478"/>
      <pc:docMkLst>
        <pc:docMk/>
      </pc:docMkLst>
      <pc:sldChg chg="delSp mod">
        <pc:chgData name="Kim Wall" userId="423520bf-35da-47e2-8bb4-f5f061d519a5" providerId="ADAL" clId="{0C3D3B49-A1A6-DF43-B95A-982086609571}" dt="2021-07-02T13:23:42.290" v="26" actId="478"/>
        <pc:sldMkLst>
          <pc:docMk/>
          <pc:sldMk cId="3079959911" sldId="286"/>
        </pc:sldMkLst>
        <pc:spChg chg="del">
          <ac:chgData name="Kim Wall" userId="423520bf-35da-47e2-8bb4-f5f061d519a5" providerId="ADAL" clId="{0C3D3B49-A1A6-DF43-B95A-982086609571}" dt="2021-07-02T13:23:42.290" v="26" actId="478"/>
          <ac:spMkLst>
            <pc:docMk/>
            <pc:sldMk cId="3079959911" sldId="286"/>
            <ac:spMk id="2" creationId="{4866B7CE-EC9A-4DFF-927D-5CFDA0D2B825}"/>
          </ac:spMkLst>
        </pc:spChg>
      </pc:sldChg>
      <pc:sldChg chg="delSp mod">
        <pc:chgData name="Kim Wall" userId="423520bf-35da-47e2-8bb4-f5f061d519a5" providerId="ADAL" clId="{0C3D3B49-A1A6-DF43-B95A-982086609571}" dt="2021-07-02T13:20:25.691" v="1" actId="478"/>
        <pc:sldMkLst>
          <pc:docMk/>
          <pc:sldMk cId="2428238224" sldId="1569"/>
        </pc:sldMkLst>
        <pc:spChg chg="del">
          <ac:chgData name="Kim Wall" userId="423520bf-35da-47e2-8bb4-f5f061d519a5" providerId="ADAL" clId="{0C3D3B49-A1A6-DF43-B95A-982086609571}" dt="2021-07-02T13:20:25.691" v="1" actId="478"/>
          <ac:spMkLst>
            <pc:docMk/>
            <pc:sldMk cId="2428238224" sldId="1569"/>
            <ac:spMk id="4" creationId="{87D4F85E-AEDA-412F-A0BD-11E33CC87173}"/>
          </ac:spMkLst>
        </pc:spChg>
      </pc:sldChg>
      <pc:sldChg chg="delSp mod">
        <pc:chgData name="Kim Wall" userId="423520bf-35da-47e2-8bb4-f5f061d519a5" providerId="ADAL" clId="{0C3D3B49-A1A6-DF43-B95A-982086609571}" dt="2021-07-02T13:20:22.974" v="0" actId="478"/>
        <pc:sldMkLst>
          <pc:docMk/>
          <pc:sldMk cId="1395302308" sldId="1625"/>
        </pc:sldMkLst>
        <pc:spChg chg="del">
          <ac:chgData name="Kim Wall" userId="423520bf-35da-47e2-8bb4-f5f061d519a5" providerId="ADAL" clId="{0C3D3B49-A1A6-DF43-B95A-982086609571}" dt="2021-07-02T13:20:22.974" v="0" actId="478"/>
          <ac:spMkLst>
            <pc:docMk/>
            <pc:sldMk cId="1395302308" sldId="1625"/>
            <ac:spMk id="5" creationId="{364DBF20-5DBF-47EC-8297-6CD198BE7967}"/>
          </ac:spMkLst>
        </pc:spChg>
      </pc:sldChg>
      <pc:sldChg chg="delSp mod">
        <pc:chgData name="Kim Wall" userId="423520bf-35da-47e2-8bb4-f5f061d519a5" providerId="ADAL" clId="{0C3D3B49-A1A6-DF43-B95A-982086609571}" dt="2021-07-02T13:21:29.704" v="11" actId="478"/>
        <pc:sldMkLst>
          <pc:docMk/>
          <pc:sldMk cId="615012552" sldId="1851"/>
        </pc:sldMkLst>
        <pc:spChg chg="del">
          <ac:chgData name="Kim Wall" userId="423520bf-35da-47e2-8bb4-f5f061d519a5" providerId="ADAL" clId="{0C3D3B49-A1A6-DF43-B95A-982086609571}" dt="2021-07-02T13:21:29.704" v="11" actId="478"/>
          <ac:spMkLst>
            <pc:docMk/>
            <pc:sldMk cId="615012552" sldId="1851"/>
            <ac:spMk id="153" creationId="{15204E65-3FFC-4C58-AB19-63E2DA43351B}"/>
          </ac:spMkLst>
        </pc:spChg>
      </pc:sldChg>
      <pc:sldChg chg="delSp mod">
        <pc:chgData name="Kim Wall" userId="423520bf-35da-47e2-8bb4-f5f061d519a5" providerId="ADAL" clId="{0C3D3B49-A1A6-DF43-B95A-982086609571}" dt="2021-07-02T13:20:28.160" v="2" actId="478"/>
        <pc:sldMkLst>
          <pc:docMk/>
          <pc:sldMk cId="2337839807" sldId="1888"/>
        </pc:sldMkLst>
        <pc:spChg chg="del">
          <ac:chgData name="Kim Wall" userId="423520bf-35da-47e2-8bb4-f5f061d519a5" providerId="ADAL" clId="{0C3D3B49-A1A6-DF43-B95A-982086609571}" dt="2021-07-02T13:20:28.160" v="2" actId="478"/>
          <ac:spMkLst>
            <pc:docMk/>
            <pc:sldMk cId="2337839807" sldId="1888"/>
            <ac:spMk id="10" creationId="{08C97C18-00C8-4899-8D3F-7EBE0DC2DAC3}"/>
          </ac:spMkLst>
        </pc:spChg>
      </pc:sldChg>
      <pc:sldChg chg="delSp mod">
        <pc:chgData name="Kim Wall" userId="423520bf-35da-47e2-8bb4-f5f061d519a5" providerId="ADAL" clId="{0C3D3B49-A1A6-DF43-B95A-982086609571}" dt="2021-07-02T13:23:55.681" v="31" actId="478"/>
        <pc:sldMkLst>
          <pc:docMk/>
          <pc:sldMk cId="3980233795" sldId="1889"/>
        </pc:sldMkLst>
        <pc:spChg chg="del">
          <ac:chgData name="Kim Wall" userId="423520bf-35da-47e2-8bb4-f5f061d519a5" providerId="ADAL" clId="{0C3D3B49-A1A6-DF43-B95A-982086609571}" dt="2021-07-02T13:23:55.681" v="31" actId="478"/>
          <ac:spMkLst>
            <pc:docMk/>
            <pc:sldMk cId="3980233795" sldId="1889"/>
            <ac:spMk id="12" creationId="{EFE16953-48B4-401B-AE08-34B028DB66E8}"/>
          </ac:spMkLst>
        </pc:spChg>
      </pc:sldChg>
      <pc:sldChg chg="delSp mod">
        <pc:chgData name="Kim Wall" userId="423520bf-35da-47e2-8bb4-f5f061d519a5" providerId="ADAL" clId="{0C3D3B49-A1A6-DF43-B95A-982086609571}" dt="2021-07-02T13:23:50.773" v="29" actId="478"/>
        <pc:sldMkLst>
          <pc:docMk/>
          <pc:sldMk cId="2083670830" sldId="1893"/>
        </pc:sldMkLst>
        <pc:spChg chg="del">
          <ac:chgData name="Kim Wall" userId="423520bf-35da-47e2-8bb4-f5f061d519a5" providerId="ADAL" clId="{0C3D3B49-A1A6-DF43-B95A-982086609571}" dt="2021-07-02T13:23:50.773" v="29" actId="478"/>
          <ac:spMkLst>
            <pc:docMk/>
            <pc:sldMk cId="2083670830" sldId="1893"/>
            <ac:spMk id="44" creationId="{7DDA9E54-477B-4CCC-871C-7B01E4BF0B1A}"/>
          </ac:spMkLst>
        </pc:spChg>
      </pc:sldChg>
      <pc:sldChg chg="delSp mod">
        <pc:chgData name="Kim Wall" userId="423520bf-35da-47e2-8bb4-f5f061d519a5" providerId="ADAL" clId="{0C3D3B49-A1A6-DF43-B95A-982086609571}" dt="2021-07-02T13:23:59.634" v="33" actId="478"/>
        <pc:sldMkLst>
          <pc:docMk/>
          <pc:sldMk cId="3739814652" sldId="1900"/>
        </pc:sldMkLst>
        <pc:spChg chg="del">
          <ac:chgData name="Kim Wall" userId="423520bf-35da-47e2-8bb4-f5f061d519a5" providerId="ADAL" clId="{0C3D3B49-A1A6-DF43-B95A-982086609571}" dt="2021-07-02T13:23:59.634" v="33" actId="478"/>
          <ac:spMkLst>
            <pc:docMk/>
            <pc:sldMk cId="3739814652" sldId="1900"/>
            <ac:spMk id="6" creationId="{AC1038B4-779D-49D3-AF7D-9C7A08AC5605}"/>
          </ac:spMkLst>
        </pc:spChg>
      </pc:sldChg>
      <pc:sldChg chg="delSp mod">
        <pc:chgData name="Kim Wall" userId="423520bf-35da-47e2-8bb4-f5f061d519a5" providerId="ADAL" clId="{0C3D3B49-A1A6-DF43-B95A-982086609571}" dt="2021-07-02T13:24:03.866" v="35" actId="478"/>
        <pc:sldMkLst>
          <pc:docMk/>
          <pc:sldMk cId="4034926048" sldId="1904"/>
        </pc:sldMkLst>
        <pc:spChg chg="del">
          <ac:chgData name="Kim Wall" userId="423520bf-35da-47e2-8bb4-f5f061d519a5" providerId="ADAL" clId="{0C3D3B49-A1A6-DF43-B95A-982086609571}" dt="2021-07-02T13:24:03.866" v="35" actId="478"/>
          <ac:spMkLst>
            <pc:docMk/>
            <pc:sldMk cId="4034926048" sldId="1904"/>
            <ac:spMk id="5" creationId="{1A892428-1E62-4BB0-BFD4-CAEE943DE44F}"/>
          </ac:spMkLst>
        </pc:spChg>
      </pc:sldChg>
      <pc:sldChg chg="delSp mod">
        <pc:chgData name="Kim Wall" userId="423520bf-35da-47e2-8bb4-f5f061d519a5" providerId="ADAL" clId="{0C3D3B49-A1A6-DF43-B95A-982086609571}" dt="2021-07-02T13:20:36.350" v="4" actId="478"/>
        <pc:sldMkLst>
          <pc:docMk/>
          <pc:sldMk cId="2453715863" sldId="1905"/>
        </pc:sldMkLst>
        <pc:spChg chg="del">
          <ac:chgData name="Kim Wall" userId="423520bf-35da-47e2-8bb4-f5f061d519a5" providerId="ADAL" clId="{0C3D3B49-A1A6-DF43-B95A-982086609571}" dt="2021-07-02T13:20:36.350" v="4" actId="478"/>
          <ac:spMkLst>
            <pc:docMk/>
            <pc:sldMk cId="2453715863" sldId="1905"/>
            <ac:spMk id="8" creationId="{911EFACA-0E4F-4E5E-8C00-C645FEB70BFF}"/>
          </ac:spMkLst>
        </pc:spChg>
      </pc:sldChg>
      <pc:sldChg chg="addSp delSp modSp mod">
        <pc:chgData name="Kim Wall" userId="423520bf-35da-47e2-8bb4-f5f061d519a5" providerId="ADAL" clId="{0C3D3B49-A1A6-DF43-B95A-982086609571}" dt="2021-07-02T13:21:04.251" v="9" actId="478"/>
        <pc:sldMkLst>
          <pc:docMk/>
          <pc:sldMk cId="1864532149" sldId="3964"/>
        </pc:sldMkLst>
        <pc:spChg chg="add del mod">
          <ac:chgData name="Kim Wall" userId="423520bf-35da-47e2-8bb4-f5f061d519a5" providerId="ADAL" clId="{0C3D3B49-A1A6-DF43-B95A-982086609571}" dt="2021-07-02T13:21:04.251" v="9" actId="478"/>
          <ac:spMkLst>
            <pc:docMk/>
            <pc:sldMk cId="1864532149" sldId="3964"/>
            <ac:spMk id="2" creationId="{1BF42B66-BAEC-BF45-8DB3-3C25DD957D28}"/>
          </ac:spMkLst>
        </pc:spChg>
        <pc:spChg chg="del">
          <ac:chgData name="Kim Wall" userId="423520bf-35da-47e2-8bb4-f5f061d519a5" providerId="ADAL" clId="{0C3D3B49-A1A6-DF43-B95A-982086609571}" dt="2021-07-02T13:20:48.814" v="7" actId="478"/>
          <ac:spMkLst>
            <pc:docMk/>
            <pc:sldMk cId="1864532149" sldId="3964"/>
            <ac:spMk id="6" creationId="{CEEDC520-241C-4E1F-B109-05B191DAF41B}"/>
          </ac:spMkLst>
        </pc:spChg>
      </pc:sldChg>
      <pc:sldChg chg="delSp modSp mod">
        <pc:chgData name="Kim Wall" userId="423520bf-35da-47e2-8bb4-f5f061d519a5" providerId="ADAL" clId="{0C3D3B49-A1A6-DF43-B95A-982086609571}" dt="2021-07-02T13:21:43.083" v="12" actId="20577"/>
        <pc:sldMkLst>
          <pc:docMk/>
          <pc:sldMk cId="1814337497" sldId="3972"/>
        </pc:sldMkLst>
        <pc:spChg chg="mod">
          <ac:chgData name="Kim Wall" userId="423520bf-35da-47e2-8bb4-f5f061d519a5" providerId="ADAL" clId="{0C3D3B49-A1A6-DF43-B95A-982086609571}" dt="2021-07-02T13:21:43.083" v="12" actId="20577"/>
          <ac:spMkLst>
            <pc:docMk/>
            <pc:sldMk cId="1814337497" sldId="3972"/>
            <ac:spMk id="4" creationId="{32774C28-C3E7-418A-9A16-7486495B3CDF}"/>
          </ac:spMkLst>
        </pc:spChg>
        <pc:spChg chg="del">
          <ac:chgData name="Kim Wall" userId="423520bf-35da-47e2-8bb4-f5f061d519a5" providerId="ADAL" clId="{0C3D3B49-A1A6-DF43-B95A-982086609571}" dt="2021-07-02T13:20:39.616" v="5" actId="478"/>
          <ac:spMkLst>
            <pc:docMk/>
            <pc:sldMk cId="1814337497" sldId="3972"/>
            <ac:spMk id="116" creationId="{F894E22E-3930-4618-BB05-5F5A4545121F}"/>
          </ac:spMkLst>
        </pc:spChg>
      </pc:sldChg>
      <pc:sldChg chg="delSp mod">
        <pc:chgData name="Kim Wall" userId="423520bf-35da-47e2-8bb4-f5f061d519a5" providerId="ADAL" clId="{0C3D3B49-A1A6-DF43-B95A-982086609571}" dt="2021-07-02T13:24:01.946" v="34" actId="478"/>
        <pc:sldMkLst>
          <pc:docMk/>
          <pc:sldMk cId="545362526" sldId="3975"/>
        </pc:sldMkLst>
        <pc:spChg chg="del">
          <ac:chgData name="Kim Wall" userId="423520bf-35da-47e2-8bb4-f5f061d519a5" providerId="ADAL" clId="{0C3D3B49-A1A6-DF43-B95A-982086609571}" dt="2021-07-02T13:24:01.946" v="34" actId="478"/>
          <ac:spMkLst>
            <pc:docMk/>
            <pc:sldMk cId="545362526" sldId="3975"/>
            <ac:spMk id="73" creationId="{32A617B7-5853-4D09-BE73-542A07712030}"/>
          </ac:spMkLst>
        </pc:spChg>
      </pc:sldChg>
      <pc:sldChg chg="delSp mod">
        <pc:chgData name="Kim Wall" userId="423520bf-35da-47e2-8bb4-f5f061d519a5" providerId="ADAL" clId="{0C3D3B49-A1A6-DF43-B95A-982086609571}" dt="2021-07-02T13:23:57.538" v="32" actId="478"/>
        <pc:sldMkLst>
          <pc:docMk/>
          <pc:sldMk cId="2145374699" sldId="3976"/>
        </pc:sldMkLst>
        <pc:spChg chg="del">
          <ac:chgData name="Kim Wall" userId="423520bf-35da-47e2-8bb4-f5f061d519a5" providerId="ADAL" clId="{0C3D3B49-A1A6-DF43-B95A-982086609571}" dt="2021-07-02T13:23:57.538" v="32" actId="478"/>
          <ac:spMkLst>
            <pc:docMk/>
            <pc:sldMk cId="2145374699" sldId="3976"/>
            <ac:spMk id="6" creationId="{C67BE7D8-797A-4449-BF2E-E04568724088}"/>
          </ac:spMkLst>
        </pc:spChg>
      </pc:sldChg>
      <pc:sldChg chg="delSp mod">
        <pc:chgData name="Kim Wall" userId="423520bf-35da-47e2-8bb4-f5f061d519a5" providerId="ADAL" clId="{0C3D3B49-A1A6-DF43-B95A-982086609571}" dt="2021-07-02T13:23:53.202" v="30" actId="478"/>
        <pc:sldMkLst>
          <pc:docMk/>
          <pc:sldMk cId="4088969642" sldId="3983"/>
        </pc:sldMkLst>
        <pc:spChg chg="del">
          <ac:chgData name="Kim Wall" userId="423520bf-35da-47e2-8bb4-f5f061d519a5" providerId="ADAL" clId="{0C3D3B49-A1A6-DF43-B95A-982086609571}" dt="2021-07-02T13:23:53.202" v="30" actId="478"/>
          <ac:spMkLst>
            <pc:docMk/>
            <pc:sldMk cId="4088969642" sldId="3983"/>
            <ac:spMk id="43" creationId="{077C2F0D-24EA-4F53-8F4B-2F918EEDBC9C}"/>
          </ac:spMkLst>
        </pc:spChg>
      </pc:sldChg>
      <pc:sldChg chg="delSp mod">
        <pc:chgData name="Kim Wall" userId="423520bf-35da-47e2-8bb4-f5f061d519a5" providerId="ADAL" clId="{0C3D3B49-A1A6-DF43-B95A-982086609571}" dt="2021-07-02T13:23:46.281" v="27" actId="478"/>
        <pc:sldMkLst>
          <pc:docMk/>
          <pc:sldMk cId="3131823203" sldId="3984"/>
        </pc:sldMkLst>
        <pc:spChg chg="del">
          <ac:chgData name="Kim Wall" userId="423520bf-35da-47e2-8bb4-f5f061d519a5" providerId="ADAL" clId="{0C3D3B49-A1A6-DF43-B95A-982086609571}" dt="2021-07-02T13:23:46.281" v="27" actId="478"/>
          <ac:spMkLst>
            <pc:docMk/>
            <pc:sldMk cId="3131823203" sldId="3984"/>
            <ac:spMk id="42" creationId="{3EDC0C53-0BC9-44F1-A3C0-17DDB037976E}"/>
          </ac:spMkLst>
        </pc:spChg>
      </pc:sldChg>
      <pc:sldChg chg="delSp mod">
        <pc:chgData name="Kim Wall" userId="423520bf-35da-47e2-8bb4-f5f061d519a5" providerId="ADAL" clId="{0C3D3B49-A1A6-DF43-B95A-982086609571}" dt="2021-07-02T13:23:30.697" v="21" actId="478"/>
        <pc:sldMkLst>
          <pc:docMk/>
          <pc:sldMk cId="3831641969" sldId="3985"/>
        </pc:sldMkLst>
        <pc:spChg chg="del">
          <ac:chgData name="Kim Wall" userId="423520bf-35da-47e2-8bb4-f5f061d519a5" providerId="ADAL" clId="{0C3D3B49-A1A6-DF43-B95A-982086609571}" dt="2021-07-02T13:23:30.697" v="21" actId="478"/>
          <ac:spMkLst>
            <pc:docMk/>
            <pc:sldMk cId="3831641969" sldId="3985"/>
            <ac:spMk id="43" creationId="{F31C2C0E-0EDE-4F43-91AA-AE28FB7B3389}"/>
          </ac:spMkLst>
        </pc:spChg>
      </pc:sldChg>
      <pc:sldChg chg="delSp mod">
        <pc:chgData name="Kim Wall" userId="423520bf-35da-47e2-8bb4-f5f061d519a5" providerId="ADAL" clId="{0C3D3B49-A1A6-DF43-B95A-982086609571}" dt="2021-07-02T13:23:28.859" v="20" actId="478"/>
        <pc:sldMkLst>
          <pc:docMk/>
          <pc:sldMk cId="2442264317" sldId="3986"/>
        </pc:sldMkLst>
        <pc:spChg chg="del">
          <ac:chgData name="Kim Wall" userId="423520bf-35da-47e2-8bb4-f5f061d519a5" providerId="ADAL" clId="{0C3D3B49-A1A6-DF43-B95A-982086609571}" dt="2021-07-02T13:23:28.859" v="20" actId="478"/>
          <ac:spMkLst>
            <pc:docMk/>
            <pc:sldMk cId="2442264317" sldId="3986"/>
            <ac:spMk id="36" creationId="{E88E3B61-178E-404C-906A-2F269D5E944A}"/>
          </ac:spMkLst>
        </pc:spChg>
      </pc:sldChg>
      <pc:sldChg chg="delSp mod">
        <pc:chgData name="Kim Wall" userId="423520bf-35da-47e2-8bb4-f5f061d519a5" providerId="ADAL" clId="{0C3D3B49-A1A6-DF43-B95A-982086609571}" dt="2021-07-02T13:21:26.096" v="10" actId="478"/>
        <pc:sldMkLst>
          <pc:docMk/>
          <pc:sldMk cId="3332641386" sldId="3987"/>
        </pc:sldMkLst>
        <pc:spChg chg="del">
          <ac:chgData name="Kim Wall" userId="423520bf-35da-47e2-8bb4-f5f061d519a5" providerId="ADAL" clId="{0C3D3B49-A1A6-DF43-B95A-982086609571}" dt="2021-07-02T13:21:26.096" v="10" actId="478"/>
          <ac:spMkLst>
            <pc:docMk/>
            <pc:sldMk cId="3332641386" sldId="3987"/>
            <ac:spMk id="27" creationId="{0CB43977-5C7E-488D-8323-11DC5BC890E7}"/>
          </ac:spMkLst>
        </pc:spChg>
      </pc:sldChg>
      <pc:sldChg chg="delSp mod">
        <pc:chgData name="Kim Wall" userId="423520bf-35da-47e2-8bb4-f5f061d519a5" providerId="ADAL" clId="{0C3D3B49-A1A6-DF43-B95A-982086609571}" dt="2021-07-02T13:20:44.416" v="6" actId="478"/>
        <pc:sldMkLst>
          <pc:docMk/>
          <pc:sldMk cId="669498067" sldId="3988"/>
        </pc:sldMkLst>
        <pc:spChg chg="del">
          <ac:chgData name="Kim Wall" userId="423520bf-35da-47e2-8bb4-f5f061d519a5" providerId="ADAL" clId="{0C3D3B49-A1A6-DF43-B95A-982086609571}" dt="2021-07-02T13:20:44.416" v="6" actId="478"/>
          <ac:spMkLst>
            <pc:docMk/>
            <pc:sldMk cId="669498067" sldId="3988"/>
            <ac:spMk id="30" creationId="{6D0761E0-599E-4163-9738-FD4CCF61FCB5}"/>
          </ac:spMkLst>
        </pc:spChg>
      </pc:sldChg>
      <pc:sldChg chg="delSp mod">
        <pc:chgData name="Kim Wall" userId="423520bf-35da-47e2-8bb4-f5f061d519a5" providerId="ADAL" clId="{0C3D3B49-A1A6-DF43-B95A-982086609571}" dt="2021-07-02T13:23:35.569" v="23" actId="478"/>
        <pc:sldMkLst>
          <pc:docMk/>
          <pc:sldMk cId="1204133920" sldId="3989"/>
        </pc:sldMkLst>
        <pc:spChg chg="del">
          <ac:chgData name="Kim Wall" userId="423520bf-35da-47e2-8bb4-f5f061d519a5" providerId="ADAL" clId="{0C3D3B49-A1A6-DF43-B95A-982086609571}" dt="2021-07-02T13:23:35.569" v="23" actId="478"/>
          <ac:spMkLst>
            <pc:docMk/>
            <pc:sldMk cId="1204133920" sldId="3989"/>
            <ac:spMk id="5" creationId="{40AC3DF3-5300-4915-9A4E-073450F59A77}"/>
          </ac:spMkLst>
        </pc:spChg>
      </pc:sldChg>
      <pc:sldChg chg="delSp mod">
        <pc:chgData name="Kim Wall" userId="423520bf-35da-47e2-8bb4-f5f061d519a5" providerId="ADAL" clId="{0C3D3B49-A1A6-DF43-B95A-982086609571}" dt="2021-07-02T13:20:31.111" v="3" actId="478"/>
        <pc:sldMkLst>
          <pc:docMk/>
          <pc:sldMk cId="251661130" sldId="3990"/>
        </pc:sldMkLst>
        <pc:spChg chg="del">
          <ac:chgData name="Kim Wall" userId="423520bf-35da-47e2-8bb4-f5f061d519a5" providerId="ADAL" clId="{0C3D3B49-A1A6-DF43-B95A-982086609571}" dt="2021-07-02T13:20:31.111" v="3" actId="478"/>
          <ac:spMkLst>
            <pc:docMk/>
            <pc:sldMk cId="251661130" sldId="3990"/>
            <ac:spMk id="5" creationId="{A400B6BC-C68C-41D9-882A-7EF002D3AD26}"/>
          </ac:spMkLst>
        </pc:spChg>
      </pc:sldChg>
      <pc:sldChg chg="delSp mod">
        <pc:chgData name="Kim Wall" userId="423520bf-35da-47e2-8bb4-f5f061d519a5" providerId="ADAL" clId="{0C3D3B49-A1A6-DF43-B95A-982086609571}" dt="2021-07-02T13:23:26.281" v="19" actId="478"/>
        <pc:sldMkLst>
          <pc:docMk/>
          <pc:sldMk cId="546968503" sldId="3991"/>
        </pc:sldMkLst>
        <pc:spChg chg="del">
          <ac:chgData name="Kim Wall" userId="423520bf-35da-47e2-8bb4-f5f061d519a5" providerId="ADAL" clId="{0C3D3B49-A1A6-DF43-B95A-982086609571}" dt="2021-07-02T13:23:26.281" v="19" actId="478"/>
          <ac:spMkLst>
            <pc:docMk/>
            <pc:sldMk cId="546968503" sldId="3991"/>
            <ac:spMk id="31" creationId="{42C63B2A-67E8-491B-8021-1C6A837A2B88}"/>
          </ac:spMkLst>
        </pc:spChg>
      </pc:sldChg>
      <pc:sldChg chg="delSp mod">
        <pc:chgData name="Kim Wall" userId="423520bf-35da-47e2-8bb4-f5f061d519a5" providerId="ADAL" clId="{0C3D3B49-A1A6-DF43-B95A-982086609571}" dt="2021-07-02T13:24:08.275" v="36" actId="478"/>
        <pc:sldMkLst>
          <pc:docMk/>
          <pc:sldMk cId="3863177086" sldId="3992"/>
        </pc:sldMkLst>
        <pc:spChg chg="del">
          <ac:chgData name="Kim Wall" userId="423520bf-35da-47e2-8bb4-f5f061d519a5" providerId="ADAL" clId="{0C3D3B49-A1A6-DF43-B95A-982086609571}" dt="2021-07-02T13:24:08.275" v="36" actId="478"/>
          <ac:spMkLst>
            <pc:docMk/>
            <pc:sldMk cId="3863177086" sldId="3992"/>
            <ac:spMk id="6" creationId="{77568D70-5A3A-4201-8B0A-216F22450798}"/>
          </ac:spMkLst>
        </pc:spChg>
      </pc:sldChg>
      <pc:sldChg chg="delSp mod">
        <pc:chgData name="Kim Wall" userId="423520bf-35da-47e2-8bb4-f5f061d519a5" providerId="ADAL" clId="{0C3D3B49-A1A6-DF43-B95A-982086609571}" dt="2021-07-02T13:23:48.627" v="28" actId="478"/>
        <pc:sldMkLst>
          <pc:docMk/>
          <pc:sldMk cId="159185286" sldId="4125"/>
        </pc:sldMkLst>
        <pc:spChg chg="del">
          <ac:chgData name="Kim Wall" userId="423520bf-35da-47e2-8bb4-f5f061d519a5" providerId="ADAL" clId="{0C3D3B49-A1A6-DF43-B95A-982086609571}" dt="2021-07-02T13:23:48.627" v="28" actId="478"/>
          <ac:spMkLst>
            <pc:docMk/>
            <pc:sldMk cId="159185286" sldId="4125"/>
            <ac:spMk id="10" creationId="{0ADA68AA-1422-4FFF-A385-812A4698D008}"/>
          </ac:spMkLst>
        </pc:spChg>
      </pc:sldChg>
      <pc:sldChg chg="delSp mod">
        <pc:chgData name="Kim Wall" userId="423520bf-35da-47e2-8bb4-f5f061d519a5" providerId="ADAL" clId="{0C3D3B49-A1A6-DF43-B95A-982086609571}" dt="2021-07-02T13:23:39.394" v="25" actId="478"/>
        <pc:sldMkLst>
          <pc:docMk/>
          <pc:sldMk cId="2673776776" sldId="4169"/>
        </pc:sldMkLst>
        <pc:spChg chg="del">
          <ac:chgData name="Kim Wall" userId="423520bf-35da-47e2-8bb4-f5f061d519a5" providerId="ADAL" clId="{0C3D3B49-A1A6-DF43-B95A-982086609571}" dt="2021-07-02T13:23:39.394" v="25" actId="478"/>
          <ac:spMkLst>
            <pc:docMk/>
            <pc:sldMk cId="2673776776" sldId="4169"/>
            <ac:spMk id="2" creationId="{D2CE8A7F-9680-4B05-B880-A01BBEB5791E}"/>
          </ac:spMkLst>
        </pc:spChg>
      </pc:sldChg>
      <pc:sldChg chg="delSp mod">
        <pc:chgData name="Kim Wall" userId="423520bf-35da-47e2-8bb4-f5f061d519a5" providerId="ADAL" clId="{0C3D3B49-A1A6-DF43-B95A-982086609571}" dt="2021-07-02T13:23:33.475" v="22" actId="478"/>
        <pc:sldMkLst>
          <pc:docMk/>
          <pc:sldMk cId="773823411" sldId="4186"/>
        </pc:sldMkLst>
        <pc:spChg chg="del">
          <ac:chgData name="Kim Wall" userId="423520bf-35da-47e2-8bb4-f5f061d519a5" providerId="ADAL" clId="{0C3D3B49-A1A6-DF43-B95A-982086609571}" dt="2021-07-02T13:23:33.475" v="22" actId="478"/>
          <ac:spMkLst>
            <pc:docMk/>
            <pc:sldMk cId="773823411" sldId="4186"/>
            <ac:spMk id="5" creationId="{40AC3DF3-5300-4915-9A4E-073450F59A77}"/>
          </ac:spMkLst>
        </pc:spChg>
      </pc:sldChg>
      <pc:sldChg chg="delSp mod">
        <pc:chgData name="Kim Wall" userId="423520bf-35da-47e2-8bb4-f5f061d519a5" providerId="ADAL" clId="{0C3D3B49-A1A6-DF43-B95A-982086609571}" dt="2021-07-02T13:23:37.417" v="24" actId="478"/>
        <pc:sldMkLst>
          <pc:docMk/>
          <pc:sldMk cId="3836800345" sldId="4187"/>
        </pc:sldMkLst>
        <pc:spChg chg="del">
          <ac:chgData name="Kim Wall" userId="423520bf-35da-47e2-8bb4-f5f061d519a5" providerId="ADAL" clId="{0C3D3B49-A1A6-DF43-B95A-982086609571}" dt="2021-07-02T13:23:37.417" v="24" actId="478"/>
          <ac:spMkLst>
            <pc:docMk/>
            <pc:sldMk cId="3836800345" sldId="4187"/>
            <ac:spMk id="5" creationId="{40AC3DF3-5300-4915-9A4E-073450F59A77}"/>
          </ac:spMkLst>
        </pc:spChg>
      </pc:sldChg>
      <pc:sldChg chg="delSp mod">
        <pc:chgData name="Kim Wall" userId="423520bf-35da-47e2-8bb4-f5f061d519a5" providerId="ADAL" clId="{0C3D3B49-A1A6-DF43-B95A-982086609571}" dt="2021-07-02T13:24:09.817" v="37" actId="478"/>
        <pc:sldMkLst>
          <pc:docMk/>
          <pc:sldMk cId="785690385" sldId="2141411271"/>
        </pc:sldMkLst>
        <pc:spChg chg="del">
          <ac:chgData name="Kim Wall" userId="423520bf-35da-47e2-8bb4-f5f061d519a5" providerId="ADAL" clId="{0C3D3B49-A1A6-DF43-B95A-982086609571}" dt="2021-07-02T13:24:09.817" v="37" actId="478"/>
          <ac:spMkLst>
            <pc:docMk/>
            <pc:sldMk cId="785690385" sldId="2141411271"/>
            <ac:spMk id="5" creationId="{09D65D8A-D12A-4DBF-947C-562742752E57}"/>
          </ac:spMkLst>
        </pc:spChg>
      </pc:sldChg>
      <pc:sldMasterChg chg="modSldLayout">
        <pc:chgData name="Kim Wall" userId="423520bf-35da-47e2-8bb4-f5f061d519a5" providerId="ADAL" clId="{0C3D3B49-A1A6-DF43-B95A-982086609571}" dt="2021-07-02T13:22:54.865" v="18" actId="6549"/>
        <pc:sldMasterMkLst>
          <pc:docMk/>
          <pc:sldMasterMk cId="1881724970" sldId="2147484551"/>
        </pc:sldMasterMkLst>
        <pc:sldLayoutChg chg="addSp modSp mod">
          <pc:chgData name="Kim Wall" userId="423520bf-35da-47e2-8bb4-f5f061d519a5" providerId="ADAL" clId="{0C3D3B49-A1A6-DF43-B95A-982086609571}" dt="2021-07-02T13:22:39.077" v="15" actId="767"/>
          <pc:sldLayoutMkLst>
            <pc:docMk/>
            <pc:sldMasterMk cId="1881724970" sldId="2147484551"/>
            <pc:sldLayoutMk cId="494123455" sldId="2147484612"/>
          </pc:sldLayoutMkLst>
          <pc:spChg chg="add mod">
            <ac:chgData name="Kim Wall" userId="423520bf-35da-47e2-8bb4-f5f061d519a5" providerId="ADAL" clId="{0C3D3B49-A1A6-DF43-B95A-982086609571}" dt="2021-07-02T13:22:39.077" v="15" actId="767"/>
            <ac:spMkLst>
              <pc:docMk/>
              <pc:sldMasterMk cId="1881724970" sldId="2147484551"/>
              <pc:sldLayoutMk cId="494123455" sldId="2147484612"/>
              <ac:spMk id="3" creationId="{49510615-F73A-BE41-B7DD-2C2B1746B442}"/>
            </ac:spMkLst>
          </pc:spChg>
          <pc:spChg chg="mod">
            <ac:chgData name="Kim Wall" userId="423520bf-35da-47e2-8bb4-f5f061d519a5" providerId="ADAL" clId="{0C3D3B49-A1A6-DF43-B95A-982086609571}" dt="2021-07-02T13:22:35.865" v="14" actId="20577"/>
            <ac:spMkLst>
              <pc:docMk/>
              <pc:sldMasterMk cId="1881724970" sldId="2147484551"/>
              <pc:sldLayoutMk cId="494123455" sldId="2147484612"/>
              <ac:spMk id="5" creationId="{A89C4D34-BB9E-4AC8-AFCD-2C892AD80ABC}"/>
            </ac:spMkLst>
          </pc:spChg>
        </pc:sldLayoutChg>
        <pc:sldLayoutChg chg="modSp mod">
          <pc:chgData name="Kim Wall" userId="423520bf-35da-47e2-8bb4-f5f061d519a5" providerId="ADAL" clId="{0C3D3B49-A1A6-DF43-B95A-982086609571}" dt="2021-07-02T13:22:54.865" v="18" actId="6549"/>
          <pc:sldLayoutMkLst>
            <pc:docMk/>
            <pc:sldMasterMk cId="1881724970" sldId="2147484551"/>
            <pc:sldLayoutMk cId="4280647786" sldId="2147484613"/>
          </pc:sldLayoutMkLst>
          <pc:spChg chg="mod">
            <ac:chgData name="Kim Wall" userId="423520bf-35da-47e2-8bb4-f5f061d519a5" providerId="ADAL" clId="{0C3D3B49-A1A6-DF43-B95A-982086609571}" dt="2021-07-02T13:22:54.865" v="18" actId="6549"/>
            <ac:spMkLst>
              <pc:docMk/>
              <pc:sldMasterMk cId="1881724970" sldId="2147484551"/>
              <pc:sldLayoutMk cId="4280647786" sldId="2147484613"/>
              <ac:spMk id="6" creationId="{6FE03773-E5AA-4289-BDB3-38AAF6F449D5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7/2/21 8:20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7/2/21 8:19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5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9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53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0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4cfe9971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4cfe99714f_0_50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17" name="Google Shape;2717;g4cfe99714f_0_50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733" cy="469690"/>
          </a:xfrm>
          <a:prstGeom prst="rect">
            <a:avLst/>
          </a:prstGeom>
        </p:spPr>
        <p:txBody>
          <a:bodyPr spcFirstLastPara="1" wrap="square" lIns="93921" tIns="46948" rIns="93921" bIns="46948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64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4cfe9971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4cfe99714f_0_50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17" name="Google Shape;2717;g4cfe99714f_0_50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733" cy="469690"/>
          </a:xfrm>
          <a:prstGeom prst="rect">
            <a:avLst/>
          </a:prstGeom>
        </p:spPr>
        <p:txBody>
          <a:bodyPr spcFirstLastPara="1" wrap="square" lIns="93921" tIns="46948" rIns="93921" bIns="46948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13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4cfe9971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4cfe99714f_0_50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17" name="Google Shape;2717;g4cfe99714f_0_50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733" cy="469690"/>
          </a:xfrm>
          <a:prstGeom prst="rect">
            <a:avLst/>
          </a:prstGeom>
        </p:spPr>
        <p:txBody>
          <a:bodyPr spcFirstLastPara="1" wrap="square" lIns="93921" tIns="46948" rIns="93921" bIns="46948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043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4b715974e2_0_549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941" name="Google Shape;2941;g4b715974e2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693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4cfe9971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4cfe99714f_0_50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17" name="Google Shape;2717;g4cfe99714f_0_50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733" cy="469690"/>
          </a:xfrm>
          <a:prstGeom prst="rect">
            <a:avLst/>
          </a:prstGeom>
        </p:spPr>
        <p:txBody>
          <a:bodyPr spcFirstLastPara="1" wrap="square" lIns="93921" tIns="46948" rIns="93921" bIns="46948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335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41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4b715974e2_0_549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941" name="Google Shape;2941;g4b715974e2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692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3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23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9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00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D693-5113-C34E-9FF1-AACB9920C89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04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14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10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invite you to join our IoT security community and or access these resources to learn more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7/2/21 8:20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5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10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5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60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8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70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1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97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5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5B5AE-3FA2-9E4F-A2B8-042B9D35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4224-4E56-4C8C-A707-434B4D67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98" y="414684"/>
            <a:ext cx="10416174" cy="4949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C4D34-BB9E-4AC8-AFCD-2C892AD8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10615-F73A-BE41-B7DD-2C2B1746B442}"/>
              </a:ext>
            </a:extLst>
          </p:cNvPr>
          <p:cNvSpPr txBox="1"/>
          <p:nvPr userDrawn="1"/>
        </p:nvSpPr>
        <p:spPr>
          <a:xfrm>
            <a:off x="462224" y="12058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94123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D7E5-9ECF-4EB7-8690-43EB6166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2" y="448710"/>
            <a:ext cx="10726460" cy="4949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A4FC-9CF9-4FD9-A15B-07FB118E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1446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3773-E5AA-4289-BDB3-38AAF6F4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477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1446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68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313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612" r:id="rId32"/>
    <p:sldLayoutId id="2147484613" r:id="rId33"/>
    <p:sldLayoutId id="2147484616" r:id="rId34"/>
    <p:sldLayoutId id="2147484617" r:id="rId35"/>
    <p:sldLayoutId id="2147484618" r:id="rId36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38.png"/><Relationship Id="rId18" Type="http://schemas.openxmlformats.org/officeDocument/2006/relationships/image" Target="../media/image51.png"/><Relationship Id="rId3" Type="http://schemas.openxmlformats.org/officeDocument/2006/relationships/image" Target="../media/image43.png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image" Target="../media/image37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sv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11" Type="http://schemas.openxmlformats.org/officeDocument/2006/relationships/image" Target="../media/image36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52.png"/><Relationship Id="rId4" Type="http://schemas.openxmlformats.org/officeDocument/2006/relationships/image" Target="../media/image44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48.svg"/><Relationship Id="rId4" Type="http://schemas.openxmlformats.org/officeDocument/2006/relationships/image" Target="../media/image44.sv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8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www.refugeesrespond.org/dadaabwikimedia/index.php?title=Example" TargetMode="External"/><Relationship Id="rId4" Type="http://schemas.openxmlformats.org/officeDocument/2006/relationships/image" Target="../media/image6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www.refugeesrespond.org/dadaabwikimedia/index.php?title=Example" TargetMode="External"/><Relationship Id="rId5" Type="http://schemas.openxmlformats.org/officeDocument/2006/relationships/image" Target="../media/image60.jp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www.refugeesrespond.org/dadaabwikimedia/index.php?title=Example" TargetMode="External"/><Relationship Id="rId4" Type="http://schemas.openxmlformats.org/officeDocument/2006/relationships/image" Target="../media/image6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https://www.refugeesrespond.org/dadaabwikimedia/index.php?title=Examp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0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hyperlink" Target="https://www.refugeesrespond.org/dadaabwikimedia/index.php?title=Exampl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www.refugeesrespond.org/dadaabwikimedia/index.php?title=Example" TargetMode="External"/><Relationship Id="rId5" Type="http://schemas.openxmlformats.org/officeDocument/2006/relationships/image" Target="../media/image60.jp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x-labs.com/video/" TargetMode="External"/><Relationship Id="rId13" Type="http://schemas.openxmlformats.org/officeDocument/2006/relationships/hyperlink" Target="https://cyberx-labs.com/blog/" TargetMode="External"/><Relationship Id="rId18" Type="http://schemas.openxmlformats.org/officeDocument/2006/relationships/hyperlink" Target="https://www.iiconsortium.org/smm.htm" TargetMode="External"/><Relationship Id="rId3" Type="http://schemas.openxmlformats.org/officeDocument/2006/relationships/hyperlink" Target="https://techcommunity.microsoft.com/t5/iot-security/bd-p/IoTSecurity" TargetMode="External"/><Relationship Id="rId7" Type="http://schemas.openxmlformats.org/officeDocument/2006/relationships/hyperlink" Target="https://azure.microsoft.com/en-us/services/azure-sphere/" TargetMode="External"/><Relationship Id="rId12" Type="http://schemas.openxmlformats.org/officeDocument/2006/relationships/hyperlink" Target="https://cyberx-labs.com/white-papers/" TargetMode="External"/><Relationship Id="rId17" Type="http://schemas.openxmlformats.org/officeDocument/2006/relationships/hyperlink" Target="https://www.darkreading.com/risk/how-the-rise-of-iot-is-changing-the-ciso-role/a/d-id/1337231" TargetMode="External"/><Relationship Id="rId2" Type="http://schemas.openxmlformats.org/officeDocument/2006/relationships/notesSlide" Target="../notesSlides/notesSlide29.xml"/><Relationship Id="rId16" Type="http://schemas.openxmlformats.org/officeDocument/2006/relationships/hyperlink" Target="https://cyberx-labs.com/blog/bad-to-the-bone-nist-lotl-and-iot-ot-behavioral-anomaly-detection-bad/" TargetMode="Externa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docs.microsoft.com/en-us/azure/defender-for-iot/" TargetMode="External"/><Relationship Id="rId11" Type="http://schemas.openxmlformats.org/officeDocument/2006/relationships/hyperlink" Target="https://cyberx-labs.com/video/cyberx-webinar-practical-zero-trust-strategies-for-iot-ot-network-defenders/" TargetMode="External"/><Relationship Id="rId5" Type="http://schemas.openxmlformats.org/officeDocument/2006/relationships/hyperlink" Target="http://aka.ms/ADforIoT-PP-Blog" TargetMode="External"/><Relationship Id="rId15" Type="http://schemas.openxmlformats.org/officeDocument/2006/relationships/hyperlink" Target="https://cyberx-labs.com/resources/nist-recommendations-for-iot-ics-security/" TargetMode="External"/><Relationship Id="rId10" Type="http://schemas.openxmlformats.org/officeDocument/2006/relationships/hyperlink" Target="https://cyberx-labs.com/event/sans-webinar-to-promote-a-principal-control-engineers-perspective-on-defending-energy-utilities-from-iot-ics-attacks/?" TargetMode="External"/><Relationship Id="rId19" Type="http://schemas.openxmlformats.org/officeDocument/2006/relationships/image" Target="../media/image81.jpeg"/><Relationship Id="rId4" Type="http://schemas.openxmlformats.org/officeDocument/2006/relationships/hyperlink" Target="http://aka.ms/ADforIoT-Product" TargetMode="External"/><Relationship Id="rId9" Type="http://schemas.openxmlformats.org/officeDocument/2006/relationships/hyperlink" Target="https://cyberx-labs.com/video/bringing-it-ot-together-expert-roundtable/" TargetMode="External"/><Relationship Id="rId14" Type="http://schemas.openxmlformats.org/officeDocument/2006/relationships/hyperlink" Target="https://cyberx-labs.com/resources/addressing-the-mitre-attck-for-ics-matrix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edtech4beginners.com/2017/04/03/edtech-acronyms-explained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95F7103-987D-0F45-8434-83B76752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Defender for IoT - From Planning to Deployment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B5FA4E-8E77-124D-9B7E-1ECF18F0EE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738664"/>
          </a:xfrm>
        </p:spPr>
        <p:txBody>
          <a:bodyPr/>
          <a:lstStyle/>
          <a:p>
            <a:r>
              <a:rPr lang="en-US" dirty="0"/>
              <a:t>Amir Sternberg</a:t>
            </a:r>
          </a:p>
          <a:p>
            <a:r>
              <a:rPr lang="en-US" dirty="0"/>
              <a:t>Senior Program Manager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257EB-F55D-45AA-A6B3-2F2C95D78B0E}"/>
              </a:ext>
            </a:extLst>
          </p:cNvPr>
          <p:cNvSpPr/>
          <p:nvPr/>
        </p:nvSpPr>
        <p:spPr>
          <a:xfrm>
            <a:off x="451338" y="6298074"/>
            <a:ext cx="357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Azure Partner Security Deep-Dive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0230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3 – Site Architecture Review</a:t>
            </a:r>
            <a:endParaRPr lang="en-IL" sz="2856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4781C7-A460-4A8C-87CE-4BA02C7A5923}"/>
              </a:ext>
            </a:extLst>
          </p:cNvPr>
          <p:cNvSpPr/>
          <p:nvPr/>
        </p:nvSpPr>
        <p:spPr bwMode="auto">
          <a:xfrm>
            <a:off x="606282" y="1121273"/>
            <a:ext cx="1338602" cy="7897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Deployment kit provided</a:t>
            </a:r>
            <a:endParaRPr lang="en-IL" sz="1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BFC5FA-0F70-4492-A40B-70B8A7BFF183}"/>
              </a:ext>
            </a:extLst>
          </p:cNvPr>
          <p:cNvSpPr/>
          <p:nvPr/>
        </p:nvSpPr>
        <p:spPr bwMode="auto">
          <a:xfrm>
            <a:off x="5820226" y="1110992"/>
            <a:ext cx="1898523" cy="7897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Review and agree on site architecture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8BA37D-8841-45E6-963E-9A1F89CE0503}"/>
              </a:ext>
            </a:extLst>
          </p:cNvPr>
          <p:cNvSpPr/>
          <p:nvPr/>
        </p:nvSpPr>
        <p:spPr bwMode="auto">
          <a:xfrm>
            <a:off x="2812026" y="1121272"/>
            <a:ext cx="2141058" cy="7897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Establish deployment recommendation</a:t>
            </a:r>
            <a:endParaRPr lang="en-IL" sz="14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638524-551F-4426-84E2-BDC138308C65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944884" y="1516154"/>
            <a:ext cx="8671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564858-6B1F-414F-87FF-57A5164B7D42}"/>
              </a:ext>
            </a:extLst>
          </p:cNvPr>
          <p:cNvSpPr txBox="1"/>
          <p:nvPr/>
        </p:nvSpPr>
        <p:spPr>
          <a:xfrm>
            <a:off x="2135547" y="123748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F30280-F284-48FC-BF7C-00243B14C38E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4953084" y="1505873"/>
            <a:ext cx="867142" cy="10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D2C2D4-6180-4912-905C-E34D3143DD93}"/>
              </a:ext>
            </a:extLst>
          </p:cNvPr>
          <p:cNvSpPr txBox="1"/>
          <p:nvPr/>
        </p:nvSpPr>
        <p:spPr>
          <a:xfrm>
            <a:off x="5161558" y="1237487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C37D3D-3296-4BF6-A4C9-3525F5261BE5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27" name="Graphic 26" descr="Postit Notes">
              <a:extLst>
                <a:ext uri="{FF2B5EF4-FFF2-40B4-BE49-F238E27FC236}">
                  <a16:creationId xmlns:a16="http://schemas.microsoft.com/office/drawing/2014/main" id="{D49D2B36-3E6B-4B9E-B214-ACCE277C2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ADD8FA-799B-4B16-B81A-4AF8B1886FD7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209A-22CE-4708-8D9A-2808C476B0EF}"/>
              </a:ext>
            </a:extLst>
          </p:cNvPr>
          <p:cNvGrpSpPr/>
          <p:nvPr/>
        </p:nvGrpSpPr>
        <p:grpSpPr>
          <a:xfrm>
            <a:off x="8759412" y="3456567"/>
            <a:ext cx="3600583" cy="914400"/>
            <a:chOff x="8982702" y="2017586"/>
            <a:chExt cx="3600583" cy="914400"/>
          </a:xfrm>
        </p:grpSpPr>
        <p:pic>
          <p:nvPicPr>
            <p:cNvPr id="31" name="Graphic 30" descr="Clipboard Checked">
              <a:extLst>
                <a:ext uri="{FF2B5EF4-FFF2-40B4-BE49-F238E27FC236}">
                  <a16:creationId xmlns:a16="http://schemas.microsoft.com/office/drawing/2014/main" id="{F571F59D-E346-4130-A0A6-54C30C35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142F6E-FC54-4698-B6FE-787158777836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B4EFC6-2112-4279-8FAF-5D980A21E6C9}"/>
              </a:ext>
            </a:extLst>
          </p:cNvPr>
          <p:cNvSpPr txBox="1"/>
          <p:nvPr/>
        </p:nvSpPr>
        <p:spPr>
          <a:xfrm>
            <a:off x="9611824" y="1814213"/>
            <a:ext cx="2688978" cy="192411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Deployment Kit</a:t>
            </a:r>
          </a:p>
          <a:p>
            <a:pPr marL="757735" lvl="2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Site questionnaire</a:t>
            </a:r>
          </a:p>
          <a:p>
            <a:pPr marL="757735" lvl="2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Product documentations </a:t>
            </a:r>
          </a:p>
          <a:p>
            <a:pPr marL="757735" lvl="2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Site Playbook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Hardware ordered/VM allocated</a:t>
            </a:r>
            <a:endParaRPr lang="en-IL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D49523-CC73-45D0-BC1F-6D273C92DA27}"/>
              </a:ext>
            </a:extLst>
          </p:cNvPr>
          <p:cNvSpPr txBox="1"/>
          <p:nvPr/>
        </p:nvSpPr>
        <p:spPr>
          <a:xfrm>
            <a:off x="9611824" y="4107257"/>
            <a:ext cx="2671074" cy="120058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Deployment kit delivered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Architecture reviewed &amp; agreed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Hardware ordered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E358D9-77C2-41F4-BD21-09A81036E3D7}"/>
              </a:ext>
            </a:extLst>
          </p:cNvPr>
          <p:cNvGrpSpPr/>
          <p:nvPr/>
        </p:nvGrpSpPr>
        <p:grpSpPr>
          <a:xfrm>
            <a:off x="8759412" y="5193154"/>
            <a:ext cx="3031113" cy="914400"/>
            <a:chOff x="5021526" y="5198368"/>
            <a:chExt cx="3031113" cy="914400"/>
          </a:xfrm>
        </p:grpSpPr>
        <p:pic>
          <p:nvPicPr>
            <p:cNvPr id="36" name="Graphic 35" descr="Diploma roll with solid fill">
              <a:extLst>
                <a:ext uri="{FF2B5EF4-FFF2-40B4-BE49-F238E27FC236}">
                  <a16:creationId xmlns:a16="http://schemas.microsoft.com/office/drawing/2014/main" id="{A48B389F-86BB-41AE-9667-A71C43F1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358FC2-CFD6-4861-9881-05A4E9777803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91AF92E-D383-4D51-9AB4-6A80D0024440}"/>
              </a:ext>
            </a:extLst>
          </p:cNvPr>
          <p:cNvSpPr txBox="1"/>
          <p:nvPr/>
        </p:nvSpPr>
        <p:spPr>
          <a:xfrm>
            <a:off x="9613725" y="5654672"/>
            <a:ext cx="2579232" cy="12073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Sometime a path forward requires compromise that will have a minor cost in terms of sensor location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43B2FA-D126-4869-87B2-540B54384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7718" y="2068200"/>
            <a:ext cx="6368521" cy="4653526"/>
            <a:chOff x="465138" y="1704975"/>
            <a:chExt cx="6855664" cy="484028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BB9E0F-C712-45E6-AA66-8A4DFB3D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76348" y="5527878"/>
              <a:ext cx="591756" cy="378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Surveillance Cameras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50CB58A-A49F-4E05-A667-1BFDBE74BD2F}"/>
                </a:ext>
              </a:extLst>
            </p:cNvPr>
            <p:cNvSpPr txBox="1"/>
            <p:nvPr/>
          </p:nvSpPr>
          <p:spPr>
            <a:xfrm>
              <a:off x="1226358" y="3005613"/>
              <a:ext cx="1327509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Wireless </a:t>
              </a:r>
              <a:br>
                <a:rPr lang="en-US" sz="1000" dirty="0">
                  <a:solidFill>
                    <a:schemeClr val="tx2"/>
                  </a:solidFill>
                  <a:latin typeface="+mj-lt"/>
                </a:rPr>
              </a:b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Controller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94D9367-3DBA-4696-B1E7-94CC61556252}"/>
                </a:ext>
              </a:extLst>
            </p:cNvPr>
            <p:cNvSpPr/>
            <p:nvPr/>
          </p:nvSpPr>
          <p:spPr bwMode="auto">
            <a:xfrm>
              <a:off x="465138" y="1704975"/>
              <a:ext cx="6855664" cy="4840288"/>
            </a:xfrm>
            <a:prstGeom prst="rect">
              <a:avLst/>
            </a:prstGeom>
            <a:noFill/>
            <a:ln w="15875" cap="flat">
              <a:solidFill>
                <a:schemeClr val="accent5"/>
              </a:solidFill>
              <a:prstDash val="sysDot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network_3" title="Icon of a server connected to a network">
              <a:extLst>
                <a:ext uri="{FF2B5EF4-FFF2-40B4-BE49-F238E27FC236}">
                  <a16:creationId xmlns:a16="http://schemas.microsoft.com/office/drawing/2014/main" id="{50BCA33D-4581-4076-9DFE-19510BD455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81526" y="3546214"/>
              <a:ext cx="326095" cy="338400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Graphic 49">
              <a:extLst>
                <a:ext uri="{FF2B5EF4-FFF2-40B4-BE49-F238E27FC236}">
                  <a16:creationId xmlns:a16="http://schemas.microsoft.com/office/drawing/2014/main" id="{33F4FEF5-DD78-426D-8DEA-5058129CE1DC}"/>
                </a:ext>
              </a:extLst>
            </p:cNvPr>
            <p:cNvSpPr/>
            <p:nvPr/>
          </p:nvSpPr>
          <p:spPr>
            <a:xfrm>
              <a:off x="3581124" y="3532476"/>
              <a:ext cx="372544" cy="372544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SecurityCamera_EB35" title="Icon of a security camera">
              <a:extLst>
                <a:ext uri="{FF2B5EF4-FFF2-40B4-BE49-F238E27FC236}">
                  <a16:creationId xmlns:a16="http://schemas.microsoft.com/office/drawing/2014/main" id="{5F6ADEC2-F6A8-46DE-AFD1-0DB26026FC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656" y="5940149"/>
              <a:ext cx="298302" cy="257533"/>
            </a:xfrm>
            <a:custGeom>
              <a:avLst/>
              <a:gdLst>
                <a:gd name="T0" fmla="*/ 1409 w 4712"/>
                <a:gd name="T1" fmla="*/ 2190 h 4068"/>
                <a:gd name="T2" fmla="*/ 1409 w 4712"/>
                <a:gd name="T3" fmla="*/ 3442 h 4068"/>
                <a:gd name="T4" fmla="*/ 0 w 4712"/>
                <a:gd name="T5" fmla="*/ 3442 h 4068"/>
                <a:gd name="T6" fmla="*/ 0 w 4712"/>
                <a:gd name="T7" fmla="*/ 4068 h 4068"/>
                <a:gd name="T8" fmla="*/ 2035 w 4712"/>
                <a:gd name="T9" fmla="*/ 4068 h 4068"/>
                <a:gd name="T10" fmla="*/ 2035 w 4712"/>
                <a:gd name="T11" fmla="*/ 2345 h 4068"/>
                <a:gd name="T12" fmla="*/ 4225 w 4712"/>
                <a:gd name="T13" fmla="*/ 1565 h 4068"/>
                <a:gd name="T14" fmla="*/ 4226 w 4712"/>
                <a:gd name="T15" fmla="*/ 1563 h 4068"/>
                <a:gd name="T16" fmla="*/ 4225 w 4712"/>
                <a:gd name="T17" fmla="*/ 1565 h 4068"/>
                <a:gd name="T18" fmla="*/ 617 w 4712"/>
                <a:gd name="T19" fmla="*/ 662 h 4068"/>
                <a:gd name="T20" fmla="*/ 4225 w 4712"/>
                <a:gd name="T21" fmla="*/ 1565 h 4068"/>
                <a:gd name="T22" fmla="*/ 4400 w 4712"/>
                <a:gd name="T23" fmla="*/ 1608 h 4068"/>
                <a:gd name="T24" fmla="*/ 4712 w 4712"/>
                <a:gd name="T25" fmla="*/ 982 h 4068"/>
                <a:gd name="T26" fmla="*/ 782 w 4712"/>
                <a:gd name="T27" fmla="*/ 0 h 4068"/>
                <a:gd name="T28" fmla="*/ 617 w 4712"/>
                <a:gd name="T29" fmla="*/ 662 h 4068"/>
                <a:gd name="T30" fmla="*/ 617 w 4712"/>
                <a:gd name="T31" fmla="*/ 662 h 4068"/>
                <a:gd name="T32" fmla="*/ 313 w 4712"/>
                <a:gd name="T33" fmla="*/ 1876 h 4068"/>
                <a:gd name="T34" fmla="*/ 3652 w 4712"/>
                <a:gd name="T35" fmla="*/ 2711 h 4068"/>
                <a:gd name="T36" fmla="*/ 4225 w 4712"/>
                <a:gd name="T37" fmla="*/ 1565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2" h="4068">
                  <a:moveTo>
                    <a:pt x="1409" y="2190"/>
                  </a:moveTo>
                  <a:lnTo>
                    <a:pt x="1409" y="3442"/>
                  </a:lnTo>
                  <a:lnTo>
                    <a:pt x="0" y="3442"/>
                  </a:lnTo>
                  <a:moveTo>
                    <a:pt x="0" y="4068"/>
                  </a:moveTo>
                  <a:lnTo>
                    <a:pt x="2035" y="4068"/>
                  </a:lnTo>
                  <a:lnTo>
                    <a:pt x="2035" y="2345"/>
                  </a:lnTo>
                  <a:moveTo>
                    <a:pt x="4225" y="1565"/>
                  </a:moveTo>
                  <a:lnTo>
                    <a:pt x="4226" y="1563"/>
                  </a:lnTo>
                  <a:moveTo>
                    <a:pt x="4225" y="1565"/>
                  </a:moveTo>
                  <a:lnTo>
                    <a:pt x="617" y="662"/>
                  </a:lnTo>
                  <a:moveTo>
                    <a:pt x="4225" y="1565"/>
                  </a:moveTo>
                  <a:lnTo>
                    <a:pt x="4400" y="1608"/>
                  </a:lnTo>
                  <a:lnTo>
                    <a:pt x="4712" y="982"/>
                  </a:lnTo>
                  <a:lnTo>
                    <a:pt x="782" y="0"/>
                  </a:lnTo>
                  <a:lnTo>
                    <a:pt x="617" y="662"/>
                  </a:lnTo>
                  <a:moveTo>
                    <a:pt x="617" y="662"/>
                  </a:moveTo>
                  <a:lnTo>
                    <a:pt x="313" y="1876"/>
                  </a:lnTo>
                  <a:lnTo>
                    <a:pt x="3652" y="2711"/>
                  </a:lnTo>
                  <a:lnTo>
                    <a:pt x="4225" y="1565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network_2" title="Icon of a printer connected to a network">
              <a:extLst>
                <a:ext uri="{FF2B5EF4-FFF2-40B4-BE49-F238E27FC236}">
                  <a16:creationId xmlns:a16="http://schemas.microsoft.com/office/drawing/2014/main" id="{4C7059A0-1D4C-406B-BD5C-024BAB7451E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6557" y="5923123"/>
              <a:ext cx="301867" cy="307022"/>
            </a:xfrm>
            <a:custGeom>
              <a:avLst/>
              <a:gdLst>
                <a:gd name="T0" fmla="*/ 194 w 384"/>
                <a:gd name="T1" fmla="*/ 392 h 392"/>
                <a:gd name="T2" fmla="*/ 102 w 384"/>
                <a:gd name="T3" fmla="*/ 392 h 392"/>
                <a:gd name="T4" fmla="*/ 102 w 384"/>
                <a:gd name="T5" fmla="*/ 333 h 392"/>
                <a:gd name="T6" fmla="*/ 164 w 384"/>
                <a:gd name="T7" fmla="*/ 333 h 392"/>
                <a:gd name="T8" fmla="*/ 164 w 384"/>
                <a:gd name="T9" fmla="*/ 302 h 392"/>
                <a:gd name="T10" fmla="*/ 223 w 384"/>
                <a:gd name="T11" fmla="*/ 302 h 392"/>
                <a:gd name="T12" fmla="*/ 223 w 384"/>
                <a:gd name="T13" fmla="*/ 333 h 392"/>
                <a:gd name="T14" fmla="*/ 282 w 384"/>
                <a:gd name="T15" fmla="*/ 333 h 392"/>
                <a:gd name="T16" fmla="*/ 282 w 384"/>
                <a:gd name="T17" fmla="*/ 392 h 392"/>
                <a:gd name="T18" fmla="*/ 194 w 384"/>
                <a:gd name="T19" fmla="*/ 392 h 392"/>
                <a:gd name="T20" fmla="*/ 102 w 384"/>
                <a:gd name="T21" fmla="*/ 362 h 392"/>
                <a:gd name="T22" fmla="*/ 0 w 384"/>
                <a:gd name="T23" fmla="*/ 362 h 392"/>
                <a:gd name="T24" fmla="*/ 282 w 384"/>
                <a:gd name="T25" fmla="*/ 362 h 392"/>
                <a:gd name="T26" fmla="*/ 384 w 384"/>
                <a:gd name="T27" fmla="*/ 362 h 392"/>
                <a:gd name="T28" fmla="*/ 192 w 384"/>
                <a:gd name="T29" fmla="*/ 302 h 392"/>
                <a:gd name="T30" fmla="*/ 192 w 384"/>
                <a:gd name="T31" fmla="*/ 262 h 392"/>
                <a:gd name="T32" fmla="*/ 269 w 384"/>
                <a:gd name="T33" fmla="*/ 206 h 392"/>
                <a:gd name="T34" fmla="*/ 113 w 384"/>
                <a:gd name="T35" fmla="*/ 206 h 392"/>
                <a:gd name="T36" fmla="*/ 113 w 384"/>
                <a:gd name="T37" fmla="*/ 262 h 392"/>
                <a:gd name="T38" fmla="*/ 269 w 384"/>
                <a:gd name="T39" fmla="*/ 262 h 392"/>
                <a:gd name="T40" fmla="*/ 269 w 384"/>
                <a:gd name="T41" fmla="*/ 206 h 392"/>
                <a:gd name="T42" fmla="*/ 269 w 384"/>
                <a:gd name="T43" fmla="*/ 233 h 392"/>
                <a:gd name="T44" fmla="*/ 321 w 384"/>
                <a:gd name="T45" fmla="*/ 233 h 392"/>
                <a:gd name="T46" fmla="*/ 321 w 384"/>
                <a:gd name="T47" fmla="*/ 120 h 392"/>
                <a:gd name="T48" fmla="*/ 306 w 384"/>
                <a:gd name="T49" fmla="*/ 104 h 392"/>
                <a:gd name="T50" fmla="*/ 81 w 384"/>
                <a:gd name="T51" fmla="*/ 104 h 392"/>
                <a:gd name="T52" fmla="*/ 65 w 384"/>
                <a:gd name="T53" fmla="*/ 120 h 392"/>
                <a:gd name="T54" fmla="*/ 65 w 384"/>
                <a:gd name="T55" fmla="*/ 233 h 392"/>
                <a:gd name="T56" fmla="*/ 115 w 384"/>
                <a:gd name="T57" fmla="*/ 233 h 392"/>
                <a:gd name="T58" fmla="*/ 269 w 384"/>
                <a:gd name="T59" fmla="*/ 104 h 392"/>
                <a:gd name="T60" fmla="*/ 269 w 384"/>
                <a:gd name="T61" fmla="*/ 0 h 392"/>
                <a:gd name="T62" fmla="*/ 113 w 384"/>
                <a:gd name="T63" fmla="*/ 0 h 392"/>
                <a:gd name="T64" fmla="*/ 113 w 384"/>
                <a:gd name="T65" fmla="*/ 104 h 392"/>
                <a:gd name="T66" fmla="*/ 117 w 384"/>
                <a:gd name="T67" fmla="*/ 153 h 392"/>
                <a:gd name="T68" fmla="*/ 113 w 384"/>
                <a:gd name="T69" fmla="*/ 156 h 392"/>
                <a:gd name="T70" fmla="*/ 117 w 384"/>
                <a:gd name="T71" fmla="*/ 160 h 392"/>
                <a:gd name="T72" fmla="*/ 120 w 384"/>
                <a:gd name="T73" fmla="*/ 156 h 392"/>
                <a:gd name="T74" fmla="*/ 117 w 384"/>
                <a:gd name="T75" fmla="*/ 15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4" h="392">
                  <a:moveTo>
                    <a:pt x="194" y="392"/>
                  </a:moveTo>
                  <a:cubicBezTo>
                    <a:pt x="102" y="392"/>
                    <a:pt x="102" y="392"/>
                    <a:pt x="102" y="392"/>
                  </a:cubicBezTo>
                  <a:cubicBezTo>
                    <a:pt x="102" y="333"/>
                    <a:pt x="102" y="333"/>
                    <a:pt x="102" y="333"/>
                  </a:cubicBezTo>
                  <a:cubicBezTo>
                    <a:pt x="164" y="333"/>
                    <a:pt x="164" y="333"/>
                    <a:pt x="164" y="333"/>
                  </a:cubicBezTo>
                  <a:cubicBezTo>
                    <a:pt x="164" y="302"/>
                    <a:pt x="164" y="302"/>
                    <a:pt x="164" y="302"/>
                  </a:cubicBezTo>
                  <a:cubicBezTo>
                    <a:pt x="223" y="302"/>
                    <a:pt x="223" y="302"/>
                    <a:pt x="223" y="302"/>
                  </a:cubicBezTo>
                  <a:cubicBezTo>
                    <a:pt x="223" y="333"/>
                    <a:pt x="223" y="333"/>
                    <a:pt x="223" y="333"/>
                  </a:cubicBezTo>
                  <a:cubicBezTo>
                    <a:pt x="282" y="333"/>
                    <a:pt x="282" y="333"/>
                    <a:pt x="282" y="333"/>
                  </a:cubicBezTo>
                  <a:cubicBezTo>
                    <a:pt x="282" y="392"/>
                    <a:pt x="282" y="392"/>
                    <a:pt x="282" y="392"/>
                  </a:cubicBezTo>
                  <a:lnTo>
                    <a:pt x="194" y="392"/>
                  </a:lnTo>
                  <a:close/>
                  <a:moveTo>
                    <a:pt x="102" y="362"/>
                  </a:moveTo>
                  <a:cubicBezTo>
                    <a:pt x="0" y="362"/>
                    <a:pt x="0" y="362"/>
                    <a:pt x="0" y="362"/>
                  </a:cubicBezTo>
                  <a:moveTo>
                    <a:pt x="282" y="362"/>
                  </a:moveTo>
                  <a:cubicBezTo>
                    <a:pt x="384" y="362"/>
                    <a:pt x="384" y="362"/>
                    <a:pt x="384" y="362"/>
                  </a:cubicBezTo>
                  <a:moveTo>
                    <a:pt x="192" y="302"/>
                  </a:moveTo>
                  <a:cubicBezTo>
                    <a:pt x="192" y="262"/>
                    <a:pt x="192" y="262"/>
                    <a:pt x="192" y="262"/>
                  </a:cubicBezTo>
                  <a:moveTo>
                    <a:pt x="269" y="206"/>
                  </a:moveTo>
                  <a:cubicBezTo>
                    <a:pt x="113" y="206"/>
                    <a:pt x="113" y="206"/>
                    <a:pt x="113" y="206"/>
                  </a:cubicBezTo>
                  <a:cubicBezTo>
                    <a:pt x="113" y="262"/>
                    <a:pt x="113" y="262"/>
                    <a:pt x="113" y="262"/>
                  </a:cubicBezTo>
                  <a:cubicBezTo>
                    <a:pt x="269" y="262"/>
                    <a:pt x="269" y="262"/>
                    <a:pt x="269" y="262"/>
                  </a:cubicBezTo>
                  <a:lnTo>
                    <a:pt x="269" y="206"/>
                  </a:lnTo>
                  <a:close/>
                  <a:moveTo>
                    <a:pt x="269" y="233"/>
                  </a:moveTo>
                  <a:cubicBezTo>
                    <a:pt x="321" y="233"/>
                    <a:pt x="321" y="233"/>
                    <a:pt x="321" y="233"/>
                  </a:cubicBezTo>
                  <a:cubicBezTo>
                    <a:pt x="321" y="120"/>
                    <a:pt x="321" y="120"/>
                    <a:pt x="321" y="120"/>
                  </a:cubicBezTo>
                  <a:cubicBezTo>
                    <a:pt x="321" y="111"/>
                    <a:pt x="314" y="104"/>
                    <a:pt x="306" y="104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72" y="104"/>
                    <a:pt x="65" y="111"/>
                    <a:pt x="65" y="120"/>
                  </a:cubicBezTo>
                  <a:cubicBezTo>
                    <a:pt x="65" y="233"/>
                    <a:pt x="65" y="233"/>
                    <a:pt x="65" y="233"/>
                  </a:cubicBezTo>
                  <a:cubicBezTo>
                    <a:pt x="115" y="233"/>
                    <a:pt x="115" y="233"/>
                    <a:pt x="115" y="233"/>
                  </a:cubicBezTo>
                  <a:moveTo>
                    <a:pt x="269" y="104"/>
                  </a:moveTo>
                  <a:cubicBezTo>
                    <a:pt x="269" y="0"/>
                    <a:pt x="269" y="0"/>
                    <a:pt x="26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104"/>
                    <a:pt x="113" y="104"/>
                    <a:pt x="113" y="104"/>
                  </a:cubicBezTo>
                  <a:moveTo>
                    <a:pt x="117" y="153"/>
                  </a:moveTo>
                  <a:cubicBezTo>
                    <a:pt x="115" y="153"/>
                    <a:pt x="113" y="154"/>
                    <a:pt x="113" y="156"/>
                  </a:cubicBezTo>
                  <a:cubicBezTo>
                    <a:pt x="113" y="158"/>
                    <a:pt x="115" y="160"/>
                    <a:pt x="117" y="160"/>
                  </a:cubicBezTo>
                  <a:cubicBezTo>
                    <a:pt x="119" y="160"/>
                    <a:pt x="120" y="158"/>
                    <a:pt x="120" y="156"/>
                  </a:cubicBezTo>
                  <a:cubicBezTo>
                    <a:pt x="120" y="154"/>
                    <a:pt x="119" y="153"/>
                    <a:pt x="117" y="153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scanner" title="Icon of a scanner">
              <a:extLst>
                <a:ext uri="{FF2B5EF4-FFF2-40B4-BE49-F238E27FC236}">
                  <a16:creationId xmlns:a16="http://schemas.microsoft.com/office/drawing/2014/main" id="{6BD909DA-EC2C-4085-A6EE-ACFEB98AB8D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26330" y="5977868"/>
              <a:ext cx="239790" cy="197532"/>
            </a:xfrm>
            <a:custGeom>
              <a:avLst/>
              <a:gdLst>
                <a:gd name="T0" fmla="*/ 0 w 337"/>
                <a:gd name="T1" fmla="*/ 199 h 276"/>
                <a:gd name="T2" fmla="*/ 15 w 337"/>
                <a:gd name="T3" fmla="*/ 184 h 276"/>
                <a:gd name="T4" fmla="*/ 337 w 337"/>
                <a:gd name="T5" fmla="*/ 184 h 276"/>
                <a:gd name="T6" fmla="*/ 337 w 337"/>
                <a:gd name="T7" fmla="*/ 276 h 276"/>
                <a:gd name="T8" fmla="*/ 0 w 337"/>
                <a:gd name="T9" fmla="*/ 276 h 276"/>
                <a:gd name="T10" fmla="*/ 0 w 337"/>
                <a:gd name="T11" fmla="*/ 199 h 276"/>
                <a:gd name="T12" fmla="*/ 34 w 337"/>
                <a:gd name="T13" fmla="*/ 139 h 276"/>
                <a:gd name="T14" fmla="*/ 238 w 337"/>
                <a:gd name="T15" fmla="*/ 139 h 276"/>
                <a:gd name="T16" fmla="*/ 337 w 337"/>
                <a:gd name="T17" fmla="*/ 184 h 276"/>
                <a:gd name="T18" fmla="*/ 336 w 337"/>
                <a:gd name="T19" fmla="*/ 147 h 276"/>
                <a:gd name="T20" fmla="*/ 328 w 337"/>
                <a:gd name="T21" fmla="*/ 133 h 276"/>
                <a:gd name="T22" fmla="*/ 56 w 337"/>
                <a:gd name="T23" fmla="*/ 0 h 276"/>
                <a:gd name="T24" fmla="*/ 45 w 337"/>
                <a:gd name="T25" fmla="*/ 234 h 276"/>
                <a:gd name="T26" fmla="*/ 51 w 337"/>
                <a:gd name="T27" fmla="*/ 229 h 276"/>
                <a:gd name="T28" fmla="*/ 45 w 337"/>
                <a:gd name="T29" fmla="*/ 224 h 276"/>
                <a:gd name="T30" fmla="*/ 40 w 337"/>
                <a:gd name="T31" fmla="*/ 229 h 276"/>
                <a:gd name="T32" fmla="*/ 45 w 337"/>
                <a:gd name="T33" fmla="*/ 23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7" h="276">
                  <a:moveTo>
                    <a:pt x="0" y="199"/>
                  </a:moveTo>
                  <a:cubicBezTo>
                    <a:pt x="0" y="191"/>
                    <a:pt x="7" y="184"/>
                    <a:pt x="15" y="184"/>
                  </a:cubicBezTo>
                  <a:cubicBezTo>
                    <a:pt x="337" y="184"/>
                    <a:pt x="337" y="184"/>
                    <a:pt x="337" y="184"/>
                  </a:cubicBezTo>
                  <a:cubicBezTo>
                    <a:pt x="337" y="276"/>
                    <a:pt x="337" y="276"/>
                    <a:pt x="337" y="276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0" y="199"/>
                  </a:lnTo>
                  <a:close/>
                  <a:moveTo>
                    <a:pt x="34" y="139"/>
                  </a:moveTo>
                  <a:cubicBezTo>
                    <a:pt x="238" y="139"/>
                    <a:pt x="238" y="139"/>
                    <a:pt x="238" y="139"/>
                  </a:cubicBezTo>
                  <a:moveTo>
                    <a:pt x="337" y="184"/>
                  </a:moveTo>
                  <a:cubicBezTo>
                    <a:pt x="336" y="147"/>
                    <a:pt x="336" y="147"/>
                    <a:pt x="336" y="147"/>
                  </a:cubicBezTo>
                  <a:cubicBezTo>
                    <a:pt x="336" y="142"/>
                    <a:pt x="333" y="135"/>
                    <a:pt x="328" y="133"/>
                  </a:cubicBezTo>
                  <a:cubicBezTo>
                    <a:pt x="56" y="0"/>
                    <a:pt x="56" y="0"/>
                    <a:pt x="56" y="0"/>
                  </a:cubicBezTo>
                  <a:moveTo>
                    <a:pt x="45" y="234"/>
                  </a:moveTo>
                  <a:cubicBezTo>
                    <a:pt x="48" y="234"/>
                    <a:pt x="51" y="232"/>
                    <a:pt x="51" y="229"/>
                  </a:cubicBezTo>
                  <a:cubicBezTo>
                    <a:pt x="51" y="226"/>
                    <a:pt x="48" y="224"/>
                    <a:pt x="45" y="224"/>
                  </a:cubicBezTo>
                  <a:cubicBezTo>
                    <a:pt x="43" y="224"/>
                    <a:pt x="40" y="226"/>
                    <a:pt x="40" y="229"/>
                  </a:cubicBezTo>
                  <a:cubicBezTo>
                    <a:pt x="40" y="232"/>
                    <a:pt x="43" y="234"/>
                    <a:pt x="45" y="234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D417D7E-594E-462E-BCDA-C4DF0B065AC2}"/>
                </a:ext>
              </a:extLst>
            </p:cNvPr>
            <p:cNvGrpSpPr/>
            <p:nvPr/>
          </p:nvGrpSpPr>
          <p:grpSpPr>
            <a:xfrm>
              <a:off x="1428360" y="2522215"/>
              <a:ext cx="723148" cy="358477"/>
              <a:chOff x="798792" y="1828777"/>
              <a:chExt cx="723148" cy="358477"/>
            </a:xfrm>
          </p:grpSpPr>
          <p:sp>
            <p:nvSpPr>
              <p:cNvPr id="128" name="server" title="Icon of a server tower">
                <a:extLst>
                  <a:ext uri="{FF2B5EF4-FFF2-40B4-BE49-F238E27FC236}">
                    <a16:creationId xmlns:a16="http://schemas.microsoft.com/office/drawing/2014/main" id="{09A4D620-A12F-4DB3-97BE-0756F838BDC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8792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" name="server" title="Icon of a server tower">
                <a:extLst>
                  <a:ext uri="{FF2B5EF4-FFF2-40B4-BE49-F238E27FC236}">
                    <a16:creationId xmlns:a16="http://schemas.microsoft.com/office/drawing/2014/main" id="{4E0E8088-BEF2-4CAC-B246-C1D073AC55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65999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server" title="Icon of a server tower">
                <a:extLst>
                  <a:ext uri="{FF2B5EF4-FFF2-40B4-BE49-F238E27FC236}">
                    <a16:creationId xmlns:a16="http://schemas.microsoft.com/office/drawing/2014/main" id="{BCC984F3-A95D-456B-93F3-3E30E02021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33206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8" name="server" title="Icon of a server tower">
              <a:extLst>
                <a:ext uri="{FF2B5EF4-FFF2-40B4-BE49-F238E27FC236}">
                  <a16:creationId xmlns:a16="http://schemas.microsoft.com/office/drawing/2014/main" id="{8B9BB281-D553-45AB-A38E-9AE72D61E2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0591" y="3511074"/>
              <a:ext cx="188734" cy="35847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Graphic 78">
              <a:extLst>
                <a:ext uri="{FF2B5EF4-FFF2-40B4-BE49-F238E27FC236}">
                  <a16:creationId xmlns:a16="http://schemas.microsoft.com/office/drawing/2014/main" id="{AE030537-4010-44E0-99E8-31F9FA7D029F}"/>
                </a:ext>
              </a:extLst>
            </p:cNvPr>
            <p:cNvSpPr/>
            <p:nvPr/>
          </p:nvSpPr>
          <p:spPr>
            <a:xfrm>
              <a:off x="6068028" y="5942622"/>
              <a:ext cx="261280" cy="132682"/>
            </a:xfrm>
            <a:custGeom>
              <a:avLst/>
              <a:gdLst>
                <a:gd name="connsiteX0" fmla="*/ 1125609 w 1125609"/>
                <a:gd name="connsiteY0" fmla="*/ 571598 h 571598"/>
                <a:gd name="connsiteX1" fmla="*/ 844207 w 1125609"/>
                <a:gd name="connsiteY1" fmla="*/ 430897 h 571598"/>
                <a:gd name="connsiteX2" fmla="*/ 844207 w 1125609"/>
                <a:gd name="connsiteY2" fmla="*/ 567201 h 571598"/>
                <a:gd name="connsiteX3" fmla="*/ 0 w 1125609"/>
                <a:gd name="connsiteY3" fmla="*/ 567201 h 571598"/>
                <a:gd name="connsiteX4" fmla="*/ 0 w 1125609"/>
                <a:gd name="connsiteY4" fmla="*/ 4397 h 571598"/>
                <a:gd name="connsiteX5" fmla="*/ 844207 w 1125609"/>
                <a:gd name="connsiteY5" fmla="*/ 4397 h 571598"/>
                <a:gd name="connsiteX6" fmla="*/ 844207 w 1125609"/>
                <a:gd name="connsiteY6" fmla="*/ 140701 h 571598"/>
                <a:gd name="connsiteX7" fmla="*/ 1125609 w 1125609"/>
                <a:gd name="connsiteY7" fmla="*/ 0 h 571598"/>
                <a:gd name="connsiteX8" fmla="*/ 1125609 w 1125609"/>
                <a:gd name="connsiteY8" fmla="*/ 571598 h 571598"/>
                <a:gd name="connsiteX9" fmla="*/ 773856 w 1125609"/>
                <a:gd name="connsiteY9" fmla="*/ 74747 h 571598"/>
                <a:gd name="connsiteX10" fmla="*/ 70351 w 1125609"/>
                <a:gd name="connsiteY10" fmla="*/ 74747 h 571598"/>
                <a:gd name="connsiteX11" fmla="*/ 70351 w 1125609"/>
                <a:gd name="connsiteY11" fmla="*/ 496851 h 571598"/>
                <a:gd name="connsiteX12" fmla="*/ 773856 w 1125609"/>
                <a:gd name="connsiteY12" fmla="*/ 496851 h 571598"/>
                <a:gd name="connsiteX13" fmla="*/ 773856 w 1125609"/>
                <a:gd name="connsiteY13" fmla="*/ 74747 h 571598"/>
                <a:gd name="connsiteX14" fmla="*/ 1055259 w 1125609"/>
                <a:gd name="connsiteY14" fmla="*/ 113770 h 571598"/>
                <a:gd name="connsiteX15" fmla="*/ 844207 w 1125609"/>
                <a:gd name="connsiteY15" fmla="*/ 219846 h 571598"/>
                <a:gd name="connsiteX16" fmla="*/ 844207 w 1125609"/>
                <a:gd name="connsiteY16" fmla="*/ 351753 h 571598"/>
                <a:gd name="connsiteX17" fmla="*/ 1055259 w 1125609"/>
                <a:gd name="connsiteY17" fmla="*/ 457828 h 571598"/>
                <a:gd name="connsiteX18" fmla="*/ 1055259 w 1125609"/>
                <a:gd name="connsiteY18" fmla="*/ 113770 h 57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5609" h="571598">
                  <a:moveTo>
                    <a:pt x="1125609" y="571598"/>
                  </a:moveTo>
                  <a:lnTo>
                    <a:pt x="844207" y="430897"/>
                  </a:lnTo>
                  <a:lnTo>
                    <a:pt x="844207" y="567201"/>
                  </a:lnTo>
                  <a:lnTo>
                    <a:pt x="0" y="567201"/>
                  </a:lnTo>
                  <a:lnTo>
                    <a:pt x="0" y="4397"/>
                  </a:lnTo>
                  <a:lnTo>
                    <a:pt x="844207" y="4397"/>
                  </a:lnTo>
                  <a:lnTo>
                    <a:pt x="844207" y="140701"/>
                  </a:lnTo>
                  <a:lnTo>
                    <a:pt x="1125609" y="0"/>
                  </a:lnTo>
                  <a:lnTo>
                    <a:pt x="1125609" y="571598"/>
                  </a:lnTo>
                  <a:close/>
                  <a:moveTo>
                    <a:pt x="773856" y="74747"/>
                  </a:moveTo>
                  <a:lnTo>
                    <a:pt x="70351" y="74747"/>
                  </a:lnTo>
                  <a:lnTo>
                    <a:pt x="70351" y="496851"/>
                  </a:lnTo>
                  <a:lnTo>
                    <a:pt x="773856" y="496851"/>
                  </a:lnTo>
                  <a:lnTo>
                    <a:pt x="773856" y="74747"/>
                  </a:lnTo>
                  <a:close/>
                  <a:moveTo>
                    <a:pt x="1055259" y="113770"/>
                  </a:moveTo>
                  <a:lnTo>
                    <a:pt x="844207" y="219846"/>
                  </a:lnTo>
                  <a:lnTo>
                    <a:pt x="844207" y="351753"/>
                  </a:lnTo>
                  <a:lnTo>
                    <a:pt x="1055259" y="457828"/>
                  </a:lnTo>
                  <a:lnTo>
                    <a:pt x="1055259" y="113770"/>
                  </a:lnTo>
                  <a:close/>
                </a:path>
              </a:pathLst>
            </a:custGeom>
            <a:solidFill>
              <a:schemeClr val="tx1"/>
            </a:solidFill>
            <a:ln w="317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6563FE7-B403-42DB-AE45-1F8A6F80C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28976" y="2946143"/>
              <a:ext cx="276841" cy="276841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50A65C-B296-49DA-914B-49F7485A3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372" y="2698630"/>
              <a:ext cx="514350" cy="28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14D18C0-FEFB-44F6-89C7-F3FF3EF557B1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2284179"/>
              <a:ext cx="0" cy="12988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8DFC4DF-D5D5-4163-A751-2466F9372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372" y="3263645"/>
              <a:ext cx="514350" cy="28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109C48-70F7-4A58-AC1D-D708EA93A76E}"/>
                </a:ext>
              </a:extLst>
            </p:cNvPr>
            <p:cNvCxnSpPr>
              <a:cxnSpLocks/>
            </p:cNvCxnSpPr>
            <p:nvPr/>
          </p:nvCxnSpPr>
          <p:spPr>
            <a:xfrm>
              <a:off x="2242372" y="3714539"/>
              <a:ext cx="132353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E47945-F70E-4E15-93AC-EB6564AE29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2831" y="3714539"/>
              <a:ext cx="124761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8FC4E3-F0E5-4B69-9040-1C3565716122}"/>
                </a:ext>
              </a:extLst>
            </p:cNvPr>
            <p:cNvSpPr/>
            <p:nvPr/>
          </p:nvSpPr>
          <p:spPr bwMode="auto">
            <a:xfrm>
              <a:off x="4821153" y="2779988"/>
              <a:ext cx="1047419" cy="42114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PSTN Trunks/ PRI Lines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36483C1-CF4D-493A-86ED-AD45CBAB4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0012" y="3197954"/>
              <a:ext cx="68" cy="259329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B4F8D90-3B72-4F70-8DBA-2E6702D66D0D}"/>
                </a:ext>
              </a:extLst>
            </p:cNvPr>
            <p:cNvGrpSpPr/>
            <p:nvPr/>
          </p:nvGrpSpPr>
          <p:grpSpPr>
            <a:xfrm>
              <a:off x="3534160" y="1867171"/>
              <a:ext cx="466473" cy="415883"/>
              <a:chOff x="5647161" y="1746400"/>
              <a:chExt cx="466473" cy="415883"/>
            </a:xfrm>
          </p:grpSpPr>
          <p:sp>
            <p:nvSpPr>
              <p:cNvPr id="126" name="globe_2">
                <a:extLst>
                  <a:ext uri="{FF2B5EF4-FFF2-40B4-BE49-F238E27FC236}">
                    <a16:creationId xmlns:a16="http://schemas.microsoft.com/office/drawing/2014/main" id="{01CD8D58-3422-476D-8A64-F31B64A30D4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48448" y="1746400"/>
                <a:ext cx="262964" cy="262964"/>
              </a:xfrm>
              <a:custGeom>
                <a:avLst/>
                <a:gdLst>
                  <a:gd name="T0" fmla="*/ 0 w 335"/>
                  <a:gd name="T1" fmla="*/ 168 h 335"/>
                  <a:gd name="T2" fmla="*/ 168 w 335"/>
                  <a:gd name="T3" fmla="*/ 0 h 335"/>
                  <a:gd name="T4" fmla="*/ 335 w 335"/>
                  <a:gd name="T5" fmla="*/ 168 h 335"/>
                  <a:gd name="T6" fmla="*/ 168 w 335"/>
                  <a:gd name="T7" fmla="*/ 335 h 335"/>
                  <a:gd name="T8" fmla="*/ 0 w 335"/>
                  <a:gd name="T9" fmla="*/ 168 h 335"/>
                  <a:gd name="T10" fmla="*/ 168 w 335"/>
                  <a:gd name="T11" fmla="*/ 335 h 335"/>
                  <a:gd name="T12" fmla="*/ 253 w 335"/>
                  <a:gd name="T13" fmla="*/ 168 h 335"/>
                  <a:gd name="T14" fmla="*/ 168 w 335"/>
                  <a:gd name="T15" fmla="*/ 0 h 335"/>
                  <a:gd name="T16" fmla="*/ 82 w 335"/>
                  <a:gd name="T17" fmla="*/ 168 h 335"/>
                  <a:gd name="T18" fmla="*/ 168 w 335"/>
                  <a:gd name="T19" fmla="*/ 335 h 335"/>
                  <a:gd name="T20" fmla="*/ 8 w 335"/>
                  <a:gd name="T21" fmla="*/ 116 h 335"/>
                  <a:gd name="T22" fmla="*/ 327 w 335"/>
                  <a:gd name="T23" fmla="*/ 116 h 335"/>
                  <a:gd name="T24" fmla="*/ 9 w 335"/>
                  <a:gd name="T25" fmla="*/ 221 h 335"/>
                  <a:gd name="T26" fmla="*/ 326 w 335"/>
                  <a:gd name="T27" fmla="*/ 221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5" h="335">
                    <a:moveTo>
                      <a:pt x="0" y="168"/>
                    </a:moveTo>
                    <a:cubicBezTo>
                      <a:pt x="0" y="75"/>
                      <a:pt x="75" y="0"/>
                      <a:pt x="168" y="0"/>
                    </a:cubicBezTo>
                    <a:cubicBezTo>
                      <a:pt x="260" y="0"/>
                      <a:pt x="335" y="75"/>
                      <a:pt x="335" y="168"/>
                    </a:cubicBezTo>
                    <a:cubicBezTo>
                      <a:pt x="335" y="260"/>
                      <a:pt x="260" y="335"/>
                      <a:pt x="168" y="335"/>
                    </a:cubicBezTo>
                    <a:cubicBezTo>
                      <a:pt x="75" y="335"/>
                      <a:pt x="0" y="260"/>
                      <a:pt x="0" y="168"/>
                    </a:cubicBezTo>
                    <a:close/>
                    <a:moveTo>
                      <a:pt x="168" y="335"/>
                    </a:moveTo>
                    <a:cubicBezTo>
                      <a:pt x="215" y="335"/>
                      <a:pt x="253" y="260"/>
                      <a:pt x="253" y="168"/>
                    </a:cubicBezTo>
                    <a:cubicBezTo>
                      <a:pt x="253" y="75"/>
                      <a:pt x="215" y="0"/>
                      <a:pt x="168" y="0"/>
                    </a:cubicBezTo>
                    <a:cubicBezTo>
                      <a:pt x="120" y="0"/>
                      <a:pt x="82" y="75"/>
                      <a:pt x="82" y="168"/>
                    </a:cubicBezTo>
                    <a:cubicBezTo>
                      <a:pt x="82" y="260"/>
                      <a:pt x="120" y="335"/>
                      <a:pt x="168" y="335"/>
                    </a:cubicBezTo>
                    <a:close/>
                    <a:moveTo>
                      <a:pt x="8" y="116"/>
                    </a:moveTo>
                    <a:cubicBezTo>
                      <a:pt x="327" y="116"/>
                      <a:pt x="327" y="116"/>
                      <a:pt x="327" y="116"/>
                    </a:cubicBezTo>
                    <a:moveTo>
                      <a:pt x="9" y="221"/>
                    </a:moveTo>
                    <a:cubicBezTo>
                      <a:pt x="326" y="221"/>
                      <a:pt x="326" y="221"/>
                      <a:pt x="326" y="22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188E9DC-5212-4981-9DB3-D6FCC41E6C36}"/>
                  </a:ext>
                </a:extLst>
              </p:cNvPr>
              <p:cNvSpPr txBox="1"/>
              <p:nvPr/>
            </p:nvSpPr>
            <p:spPr>
              <a:xfrm>
                <a:off x="5647161" y="2008395"/>
                <a:ext cx="466473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Internet</a:t>
                </a:r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50BA98F-AD52-4D2B-AAA5-C99825F8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42664" y="3104230"/>
              <a:ext cx="228600" cy="2286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886AFA-8CD1-48D3-BBEC-E0EE048912F1}"/>
                </a:ext>
              </a:extLst>
            </p:cNvPr>
            <p:cNvSpPr txBox="1"/>
            <p:nvPr/>
          </p:nvSpPr>
          <p:spPr>
            <a:xfrm>
              <a:off x="3423599" y="2580178"/>
              <a:ext cx="687594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Router</a:t>
              </a: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BEA177A-504D-43CB-B4C3-B26315A18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36382" y="2432855"/>
              <a:ext cx="262029" cy="26202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B6FCA62-4725-45AC-BA9E-92DAC4A9D076}"/>
                </a:ext>
              </a:extLst>
            </p:cNvPr>
            <p:cNvSpPr txBox="1"/>
            <p:nvPr/>
          </p:nvSpPr>
          <p:spPr>
            <a:xfrm>
              <a:off x="3234287" y="3131342"/>
              <a:ext cx="1066218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UTM/ Firewall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D342AA-BA2B-41AA-AD9C-528B8CDA16E6}"/>
                </a:ext>
              </a:extLst>
            </p:cNvPr>
            <p:cNvSpPr txBox="1"/>
            <p:nvPr/>
          </p:nvSpPr>
          <p:spPr>
            <a:xfrm>
              <a:off x="5425862" y="3457849"/>
              <a:ext cx="1066218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IP Telephony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EF4764B-845F-4681-89A8-55423AB140BA}"/>
                </a:ext>
              </a:extLst>
            </p:cNvPr>
            <p:cNvSpPr txBox="1"/>
            <p:nvPr/>
          </p:nvSpPr>
          <p:spPr>
            <a:xfrm>
              <a:off x="1104411" y="2180946"/>
              <a:ext cx="1327509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Computer Servers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74EF012-7751-456D-99B7-5756015D18D2}"/>
                </a:ext>
              </a:extLst>
            </p:cNvPr>
            <p:cNvCxnSpPr>
              <a:cxnSpLocks/>
            </p:cNvCxnSpPr>
            <p:nvPr/>
          </p:nvCxnSpPr>
          <p:spPr>
            <a:xfrm>
              <a:off x="2756722" y="2693773"/>
              <a:ext cx="0" cy="102076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74E8F4-EF81-440F-922A-8396CCB585AD}"/>
                </a:ext>
              </a:extLst>
            </p:cNvPr>
            <p:cNvSpPr txBox="1"/>
            <p:nvPr/>
          </p:nvSpPr>
          <p:spPr>
            <a:xfrm>
              <a:off x="3849288" y="4799641"/>
              <a:ext cx="1645672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Edge Switches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8B5B9E9-9E3C-4E0C-9DBF-32230E8262FD}"/>
                </a:ext>
              </a:extLst>
            </p:cNvPr>
            <p:cNvSpPr txBox="1"/>
            <p:nvPr/>
          </p:nvSpPr>
          <p:spPr>
            <a:xfrm>
              <a:off x="842317" y="3488098"/>
              <a:ext cx="1327509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NAS – Network Area Storage</a:t>
              </a:r>
            </a:p>
          </p:txBody>
        </p:sp>
        <p:sp>
          <p:nvSpPr>
            <p:cNvPr id="68" name="Graphic 49">
              <a:extLst>
                <a:ext uri="{FF2B5EF4-FFF2-40B4-BE49-F238E27FC236}">
                  <a16:creationId xmlns:a16="http://schemas.microsoft.com/office/drawing/2014/main" id="{CBBE0FF1-113C-4656-8DD2-8AC85F1CC517}"/>
                </a:ext>
              </a:extLst>
            </p:cNvPr>
            <p:cNvSpPr/>
            <p:nvPr/>
          </p:nvSpPr>
          <p:spPr>
            <a:xfrm>
              <a:off x="1675487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49">
              <a:extLst>
                <a:ext uri="{FF2B5EF4-FFF2-40B4-BE49-F238E27FC236}">
                  <a16:creationId xmlns:a16="http://schemas.microsoft.com/office/drawing/2014/main" id="{505149B4-AFE1-42C7-92A7-DDC6F355D605}"/>
                </a:ext>
              </a:extLst>
            </p:cNvPr>
            <p:cNvSpPr/>
            <p:nvPr/>
          </p:nvSpPr>
          <p:spPr>
            <a:xfrm>
              <a:off x="3633069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Graphic 49">
              <a:extLst>
                <a:ext uri="{FF2B5EF4-FFF2-40B4-BE49-F238E27FC236}">
                  <a16:creationId xmlns:a16="http://schemas.microsoft.com/office/drawing/2014/main" id="{698097F0-B0FD-4EA3-B937-AD2D17E09139}"/>
                </a:ext>
              </a:extLst>
            </p:cNvPr>
            <p:cNvSpPr/>
            <p:nvPr/>
          </p:nvSpPr>
          <p:spPr>
            <a:xfrm>
              <a:off x="5785646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E9F9760-7DF5-41BE-B6DF-ED60FE6DE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2774" y="4402681"/>
              <a:ext cx="167029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403593-4580-49E5-8798-18201DF5EF7D}"/>
                </a:ext>
              </a:extLst>
            </p:cNvPr>
            <p:cNvSpPr txBox="1"/>
            <p:nvPr/>
          </p:nvSpPr>
          <p:spPr>
            <a:xfrm>
              <a:off x="2151508" y="4253569"/>
              <a:ext cx="135294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91440" rIns="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Distribution Switches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238E829-1B29-48E3-8BCC-D509EEB3599A}"/>
                </a:ext>
              </a:extLst>
            </p:cNvPr>
            <p:cNvCxnSpPr>
              <a:cxnSpLocks/>
            </p:cNvCxnSpPr>
            <p:nvPr/>
          </p:nvCxnSpPr>
          <p:spPr>
            <a:xfrm>
              <a:off x="3908105" y="4402681"/>
              <a:ext cx="188866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7DFC5E-9C4F-431E-8523-F94CA39BBC8E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3893777"/>
              <a:ext cx="0" cy="35843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C19E48-DBB8-4270-A2F4-DDC41DB37D51}"/>
                </a:ext>
              </a:extLst>
            </p:cNvPr>
            <p:cNvSpPr txBox="1"/>
            <p:nvPr/>
          </p:nvSpPr>
          <p:spPr>
            <a:xfrm>
              <a:off x="3234287" y="3966049"/>
              <a:ext cx="106621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Core Switch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6220DEC-1E7D-4B62-83A4-7AE180173569}"/>
                </a:ext>
              </a:extLst>
            </p:cNvPr>
            <p:cNvGrpSpPr/>
            <p:nvPr/>
          </p:nvGrpSpPr>
          <p:grpSpPr>
            <a:xfrm>
              <a:off x="1692489" y="4557633"/>
              <a:ext cx="228600" cy="782201"/>
              <a:chOff x="1451021" y="4719018"/>
              <a:chExt cx="228600" cy="782201"/>
            </a:xfrm>
            <a:solidFill>
              <a:schemeClr val="tx2"/>
            </a:solidFill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00207DC-6A91-4B13-843D-FB63C5A376DC}"/>
                  </a:ext>
                </a:extLst>
              </p:cNvPr>
              <p:cNvCxnSpPr>
                <a:cxnSpLocks/>
                <a:endCxn id="125" idx="0"/>
              </p:cNvCxnSpPr>
              <p:nvPr/>
            </p:nvCxnSpPr>
            <p:spPr>
              <a:xfrm>
                <a:off x="1565321" y="4719018"/>
                <a:ext cx="0" cy="553601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AD4FFD0D-D551-4887-9C14-31349A0F6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51021" y="5272619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473207E-7E66-4E57-B78E-B619D46381FC}"/>
                </a:ext>
              </a:extLst>
            </p:cNvPr>
            <p:cNvGrpSpPr/>
            <p:nvPr/>
          </p:nvGrpSpPr>
          <p:grpSpPr>
            <a:xfrm>
              <a:off x="3653431" y="4557633"/>
              <a:ext cx="228600" cy="778377"/>
              <a:chOff x="1451021" y="4719018"/>
              <a:chExt cx="228600" cy="778377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83248A4-6C9F-4FA0-A6A9-54E37E541242}"/>
                  </a:ext>
                </a:extLst>
              </p:cNvPr>
              <p:cNvCxnSpPr>
                <a:cxnSpLocks/>
                <a:endCxn id="123" idx="0"/>
              </p:cNvCxnSpPr>
              <p:nvPr/>
            </p:nvCxnSpPr>
            <p:spPr>
              <a:xfrm>
                <a:off x="1565321" y="4719018"/>
                <a:ext cx="0" cy="549777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725526A0-C101-49A3-A4AE-2D55655CE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51021" y="5268795"/>
                <a:ext cx="228600" cy="228600"/>
              </a:xfrm>
              <a:prstGeom prst="rect">
                <a:avLst/>
              </a:prstGeom>
            </p:spPr>
          </p:pic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A5EBF76-3DCA-412A-8557-CFA4FB2F0222}"/>
                </a:ext>
              </a:extLst>
            </p:cNvPr>
            <p:cNvCxnSpPr>
              <a:cxnSpLocks/>
            </p:cNvCxnSpPr>
            <p:nvPr/>
          </p:nvCxnSpPr>
          <p:spPr>
            <a:xfrm>
              <a:off x="5932497" y="4557633"/>
              <a:ext cx="0" cy="23998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56DA879C-EF51-4084-847C-05E61A70D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20972" y="5291060"/>
              <a:ext cx="228600" cy="228600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93CD133-4AA8-4298-8908-8968D82B1875}"/>
                </a:ext>
              </a:extLst>
            </p:cNvPr>
            <p:cNvGrpSpPr/>
            <p:nvPr/>
          </p:nvGrpSpPr>
          <p:grpSpPr>
            <a:xfrm>
              <a:off x="1192128" y="4732002"/>
              <a:ext cx="1245055" cy="363717"/>
              <a:chOff x="950660" y="4893387"/>
              <a:chExt cx="1245055" cy="363717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05C2AED-2B43-4EF1-8A61-B5B809357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178" y="4898237"/>
                <a:ext cx="9660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Graphic 49">
                <a:extLst>
                  <a:ext uri="{FF2B5EF4-FFF2-40B4-BE49-F238E27FC236}">
                    <a16:creationId xmlns:a16="http://schemas.microsoft.com/office/drawing/2014/main" id="{9374BCEE-0AF0-44D1-A770-1FE8E423C039}"/>
                  </a:ext>
                </a:extLst>
              </p:cNvPr>
              <p:cNvSpPr/>
              <p:nvPr/>
            </p:nvSpPr>
            <p:spPr>
              <a:xfrm>
                <a:off x="950660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AC45386-5099-43DC-9D72-4C7EAEC43A56}"/>
                  </a:ext>
                </a:extLst>
              </p:cNvPr>
              <p:cNvCxnSpPr/>
              <p:nvPr/>
            </p:nvCxnSpPr>
            <p:spPr>
              <a:xfrm>
                <a:off x="1088178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Graphic 49">
                <a:extLst>
                  <a:ext uri="{FF2B5EF4-FFF2-40B4-BE49-F238E27FC236}">
                    <a16:creationId xmlns:a16="http://schemas.microsoft.com/office/drawing/2014/main" id="{DF7544B3-9E43-4E28-BE88-A84C5B491174}"/>
                  </a:ext>
                </a:extLst>
              </p:cNvPr>
              <p:cNvSpPr/>
              <p:nvPr/>
            </p:nvSpPr>
            <p:spPr>
              <a:xfrm>
                <a:off x="1920679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289EB0D-0EF5-4AEA-8CE7-52C1875EE89C}"/>
                  </a:ext>
                </a:extLst>
              </p:cNvPr>
              <p:cNvCxnSpPr/>
              <p:nvPr/>
            </p:nvCxnSpPr>
            <p:spPr>
              <a:xfrm>
                <a:off x="2058197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A023FD-A527-4B6C-93BE-5D7712EA2FA7}"/>
                </a:ext>
              </a:extLst>
            </p:cNvPr>
            <p:cNvGrpSpPr/>
            <p:nvPr/>
          </p:nvGrpSpPr>
          <p:grpSpPr>
            <a:xfrm>
              <a:off x="5171812" y="4732002"/>
              <a:ext cx="1523657" cy="363717"/>
              <a:chOff x="812503" y="4893387"/>
              <a:chExt cx="1523657" cy="363717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08120E8-961F-4255-8A93-AD17DCE8A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021" y="4898237"/>
                <a:ext cx="124569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Graphic 49">
                <a:extLst>
                  <a:ext uri="{FF2B5EF4-FFF2-40B4-BE49-F238E27FC236}">
                    <a16:creationId xmlns:a16="http://schemas.microsoft.com/office/drawing/2014/main" id="{F55CBF0E-B8DD-4CA5-8FF9-5394F32582EC}"/>
                  </a:ext>
                </a:extLst>
              </p:cNvPr>
              <p:cNvSpPr/>
              <p:nvPr/>
            </p:nvSpPr>
            <p:spPr>
              <a:xfrm>
                <a:off x="812503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1B54B7C-BF5D-4121-97CE-BE8532855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021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Graphic 49">
                <a:extLst>
                  <a:ext uri="{FF2B5EF4-FFF2-40B4-BE49-F238E27FC236}">
                    <a16:creationId xmlns:a16="http://schemas.microsoft.com/office/drawing/2014/main" id="{85A143E6-325E-4AB7-BB5D-AA386B650F41}"/>
                  </a:ext>
                </a:extLst>
              </p:cNvPr>
              <p:cNvSpPr/>
              <p:nvPr/>
            </p:nvSpPr>
            <p:spPr>
              <a:xfrm>
                <a:off x="2061124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62AD1AF-FBFC-44BA-9FB7-FFDBB06C1303}"/>
                  </a:ext>
                </a:extLst>
              </p:cNvPr>
              <p:cNvCxnSpPr/>
              <p:nvPr/>
            </p:nvCxnSpPr>
            <p:spPr>
              <a:xfrm>
                <a:off x="2198642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Graphic 49">
                <a:extLst>
                  <a:ext uri="{FF2B5EF4-FFF2-40B4-BE49-F238E27FC236}">
                    <a16:creationId xmlns:a16="http://schemas.microsoft.com/office/drawing/2014/main" id="{384724ED-179D-4D75-9650-CD0696C3A043}"/>
                  </a:ext>
                </a:extLst>
              </p:cNvPr>
              <p:cNvSpPr/>
              <p:nvPr/>
            </p:nvSpPr>
            <p:spPr>
              <a:xfrm>
                <a:off x="1433683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2FE9B2D-0FAA-45CA-A333-21FF2A77DC78}"/>
                </a:ext>
              </a:extLst>
            </p:cNvPr>
            <p:cNvCxnSpPr>
              <a:cxnSpLocks/>
            </p:cNvCxnSpPr>
            <p:nvPr/>
          </p:nvCxnSpPr>
          <p:spPr>
            <a:xfrm>
              <a:off x="6555024" y="5119426"/>
              <a:ext cx="0" cy="770311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3CF4AE-3642-4655-AA7F-CF9C662579E0}"/>
                </a:ext>
              </a:extLst>
            </p:cNvPr>
            <p:cNvCxnSpPr>
              <a:cxnSpLocks/>
            </p:cNvCxnSpPr>
            <p:nvPr/>
          </p:nvCxnSpPr>
          <p:spPr>
            <a:xfrm>
              <a:off x="5935697" y="5119426"/>
              <a:ext cx="0" cy="142419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660052-753B-4F15-9C3D-BC1407BC8CE7}"/>
                </a:ext>
              </a:extLst>
            </p:cNvPr>
            <p:cNvCxnSpPr>
              <a:cxnSpLocks/>
            </p:cNvCxnSpPr>
            <p:nvPr/>
          </p:nvCxnSpPr>
          <p:spPr>
            <a:xfrm>
              <a:off x="5309330" y="5119426"/>
              <a:ext cx="0" cy="761078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5308771-ECD7-4AB3-8027-B6EAB50C4AF4}"/>
                </a:ext>
              </a:extLst>
            </p:cNvPr>
            <p:cNvSpPr txBox="1"/>
            <p:nvPr/>
          </p:nvSpPr>
          <p:spPr>
            <a:xfrm>
              <a:off x="3512735" y="5273893"/>
              <a:ext cx="1645672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Wireless Access Points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475BB5B-5FAB-40FA-8CEA-608BF6F4478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131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699B144-69FE-4319-8CC9-96F35723CCCD}"/>
                </a:ext>
              </a:extLst>
            </p:cNvPr>
            <p:cNvCxnSpPr>
              <a:cxnSpLocks/>
            </p:cNvCxnSpPr>
            <p:nvPr/>
          </p:nvCxnSpPr>
          <p:spPr>
            <a:xfrm>
              <a:off x="5328710" y="5589869"/>
              <a:ext cx="36042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17945AE-3D72-4DC6-A6F3-5A61E63F2376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89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DAD391-53E6-448D-BA08-07E49CD2B084}"/>
                </a:ext>
              </a:extLst>
            </p:cNvPr>
            <p:cNvCxnSpPr>
              <a:cxnSpLocks/>
            </p:cNvCxnSpPr>
            <p:nvPr/>
          </p:nvCxnSpPr>
          <p:spPr>
            <a:xfrm>
              <a:off x="6194861" y="5589869"/>
              <a:ext cx="728528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E37E0AB-61DF-4731-8359-9802D8B12E77}"/>
                </a:ext>
              </a:extLst>
            </p:cNvPr>
            <p:cNvCxnSpPr>
              <a:cxnSpLocks/>
            </p:cNvCxnSpPr>
            <p:nvPr/>
          </p:nvCxnSpPr>
          <p:spPr>
            <a:xfrm>
              <a:off x="6194861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E678DCEE-FE0F-4912-B0EE-8A14ACFC6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69" y="5944452"/>
              <a:ext cx="209686" cy="264364"/>
            </a:xfrm>
            <a:custGeom>
              <a:avLst/>
              <a:gdLst>
                <a:gd name="T0" fmla="*/ 0 w 201"/>
                <a:gd name="T1" fmla="*/ 2 h 253"/>
                <a:gd name="T2" fmla="*/ 201 w 201"/>
                <a:gd name="T3" fmla="*/ 251 h 253"/>
                <a:gd name="T4" fmla="*/ 197 w 201"/>
                <a:gd name="T5" fmla="*/ 4 h 253"/>
                <a:gd name="T6" fmla="*/ 16 w 201"/>
                <a:gd name="T7" fmla="*/ 239 h 253"/>
                <a:gd name="T8" fmla="*/ 20 w 201"/>
                <a:gd name="T9" fmla="*/ 167 h 253"/>
                <a:gd name="T10" fmla="*/ 11 w 201"/>
                <a:gd name="T11" fmla="*/ 24 h 253"/>
                <a:gd name="T12" fmla="*/ 67 w 201"/>
                <a:gd name="T13" fmla="*/ 79 h 253"/>
                <a:gd name="T14" fmla="*/ 62 w 201"/>
                <a:gd name="T15" fmla="*/ 167 h 253"/>
                <a:gd name="T16" fmla="*/ 16 w 201"/>
                <a:gd name="T17" fmla="*/ 171 h 253"/>
                <a:gd name="T18" fmla="*/ 62 w 201"/>
                <a:gd name="T19" fmla="*/ 235 h 253"/>
                <a:gd name="T20" fmla="*/ 52 w 201"/>
                <a:gd name="T21" fmla="*/ 171 h 253"/>
                <a:gd name="T22" fmla="*/ 61 w 201"/>
                <a:gd name="T23" fmla="*/ 84 h 253"/>
                <a:gd name="T24" fmla="*/ 16 w 201"/>
                <a:gd name="T25" fmla="*/ 20 h 253"/>
                <a:gd name="T26" fmla="*/ 22 w 201"/>
                <a:gd name="T27" fmla="*/ 84 h 253"/>
                <a:gd name="T28" fmla="*/ 16 w 201"/>
                <a:gd name="T29" fmla="*/ 171 h 253"/>
                <a:gd name="T30" fmla="*/ 150 w 201"/>
                <a:gd name="T31" fmla="*/ 212 h 253"/>
                <a:gd name="T32" fmla="*/ 179 w 201"/>
                <a:gd name="T33" fmla="*/ 230 h 253"/>
                <a:gd name="T34" fmla="*/ 175 w 201"/>
                <a:gd name="T35" fmla="*/ 214 h 253"/>
                <a:gd name="T36" fmla="*/ 122 w 201"/>
                <a:gd name="T37" fmla="*/ 232 h 253"/>
                <a:gd name="T38" fmla="*/ 147 w 201"/>
                <a:gd name="T39" fmla="*/ 210 h 253"/>
                <a:gd name="T40" fmla="*/ 124 w 201"/>
                <a:gd name="T41" fmla="*/ 228 h 253"/>
                <a:gd name="T42" fmla="*/ 124 w 201"/>
                <a:gd name="T43" fmla="*/ 228 h 253"/>
                <a:gd name="T44" fmla="*/ 91 w 201"/>
                <a:gd name="T45" fmla="*/ 212 h 253"/>
                <a:gd name="T46" fmla="*/ 120 w 201"/>
                <a:gd name="T47" fmla="*/ 230 h 253"/>
                <a:gd name="T48" fmla="*/ 116 w 201"/>
                <a:gd name="T49" fmla="*/ 214 h 253"/>
                <a:gd name="T50" fmla="*/ 152 w 201"/>
                <a:gd name="T51" fmla="*/ 210 h 253"/>
                <a:gd name="T52" fmla="*/ 177 w 201"/>
                <a:gd name="T53" fmla="*/ 189 h 253"/>
                <a:gd name="T54" fmla="*/ 154 w 201"/>
                <a:gd name="T55" fmla="*/ 206 h 253"/>
                <a:gd name="T56" fmla="*/ 154 w 201"/>
                <a:gd name="T57" fmla="*/ 206 h 253"/>
                <a:gd name="T58" fmla="*/ 120 w 201"/>
                <a:gd name="T59" fmla="*/ 191 h 253"/>
                <a:gd name="T60" fmla="*/ 149 w 201"/>
                <a:gd name="T61" fmla="*/ 208 h 253"/>
                <a:gd name="T62" fmla="*/ 145 w 201"/>
                <a:gd name="T63" fmla="*/ 193 h 253"/>
                <a:gd name="T64" fmla="*/ 93 w 201"/>
                <a:gd name="T65" fmla="*/ 210 h 253"/>
                <a:gd name="T66" fmla="*/ 118 w 201"/>
                <a:gd name="T67" fmla="*/ 189 h 253"/>
                <a:gd name="T68" fmla="*/ 95 w 201"/>
                <a:gd name="T69" fmla="*/ 206 h 253"/>
                <a:gd name="T70" fmla="*/ 95 w 201"/>
                <a:gd name="T71" fmla="*/ 206 h 253"/>
                <a:gd name="T72" fmla="*/ 150 w 201"/>
                <a:gd name="T73" fmla="*/ 169 h 253"/>
                <a:gd name="T74" fmla="*/ 179 w 201"/>
                <a:gd name="T75" fmla="*/ 186 h 253"/>
                <a:gd name="T76" fmla="*/ 175 w 201"/>
                <a:gd name="T77" fmla="*/ 171 h 253"/>
                <a:gd name="T78" fmla="*/ 122 w 201"/>
                <a:gd name="T79" fmla="*/ 188 h 253"/>
                <a:gd name="T80" fmla="*/ 147 w 201"/>
                <a:gd name="T81" fmla="*/ 167 h 253"/>
                <a:gd name="T82" fmla="*/ 124 w 201"/>
                <a:gd name="T83" fmla="*/ 184 h 253"/>
                <a:gd name="T84" fmla="*/ 124 w 201"/>
                <a:gd name="T85" fmla="*/ 184 h 253"/>
                <a:gd name="T86" fmla="*/ 91 w 201"/>
                <a:gd name="T87" fmla="*/ 169 h 253"/>
                <a:gd name="T88" fmla="*/ 120 w 201"/>
                <a:gd name="T89" fmla="*/ 186 h 253"/>
                <a:gd name="T90" fmla="*/ 116 w 201"/>
                <a:gd name="T91" fmla="*/ 171 h 253"/>
                <a:gd name="T92" fmla="*/ 152 w 201"/>
                <a:gd name="T93" fmla="*/ 166 h 253"/>
                <a:gd name="T94" fmla="*/ 177 w 201"/>
                <a:gd name="T95" fmla="*/ 153 h 253"/>
                <a:gd name="T96" fmla="*/ 154 w 201"/>
                <a:gd name="T97" fmla="*/ 162 h 253"/>
                <a:gd name="T98" fmla="*/ 154 w 201"/>
                <a:gd name="T99" fmla="*/ 162 h 253"/>
                <a:gd name="T100" fmla="*/ 120 w 201"/>
                <a:gd name="T101" fmla="*/ 155 h 253"/>
                <a:gd name="T102" fmla="*/ 149 w 201"/>
                <a:gd name="T103" fmla="*/ 164 h 253"/>
                <a:gd name="T104" fmla="*/ 145 w 201"/>
                <a:gd name="T105" fmla="*/ 157 h 253"/>
                <a:gd name="T106" fmla="*/ 93 w 201"/>
                <a:gd name="T107" fmla="*/ 166 h 253"/>
                <a:gd name="T108" fmla="*/ 118 w 201"/>
                <a:gd name="T109" fmla="*/ 153 h 253"/>
                <a:gd name="T110" fmla="*/ 95 w 201"/>
                <a:gd name="T111" fmla="*/ 162 h 253"/>
                <a:gd name="T112" fmla="*/ 95 w 201"/>
                <a:gd name="T113" fmla="*/ 162 h 253"/>
                <a:gd name="T114" fmla="*/ 79 w 201"/>
                <a:gd name="T115" fmla="*/ 26 h 253"/>
                <a:gd name="T116" fmla="*/ 191 w 201"/>
                <a:gd name="T117" fmla="*/ 96 h 253"/>
                <a:gd name="T118" fmla="*/ 83 w 201"/>
                <a:gd name="T119" fmla="*/ 96 h 253"/>
                <a:gd name="T120" fmla="*/ 187 w 201"/>
                <a:gd name="T121" fmla="*/ 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253">
                  <a:moveTo>
                    <a:pt x="199" y="253"/>
                  </a:moveTo>
                  <a:cubicBezTo>
                    <a:pt x="2" y="253"/>
                    <a:pt x="2" y="253"/>
                    <a:pt x="2" y="253"/>
                  </a:cubicBezTo>
                  <a:cubicBezTo>
                    <a:pt x="1" y="253"/>
                    <a:pt x="0" y="252"/>
                    <a:pt x="0" y="2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0" y="0"/>
                    <a:pt x="201" y="1"/>
                    <a:pt x="201" y="2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201" y="252"/>
                    <a:pt x="200" y="253"/>
                    <a:pt x="199" y="253"/>
                  </a:cubicBezTo>
                  <a:close/>
                  <a:moveTo>
                    <a:pt x="4" y="249"/>
                  </a:moveTo>
                  <a:cubicBezTo>
                    <a:pt x="197" y="249"/>
                    <a:pt x="197" y="249"/>
                    <a:pt x="197" y="249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9"/>
                  </a:lnTo>
                  <a:close/>
                  <a:moveTo>
                    <a:pt x="62" y="239"/>
                  </a:moveTo>
                  <a:cubicBezTo>
                    <a:pt x="16" y="239"/>
                    <a:pt x="16" y="239"/>
                    <a:pt x="16" y="239"/>
                  </a:cubicBezTo>
                  <a:cubicBezTo>
                    <a:pt x="13" y="239"/>
                    <a:pt x="11" y="236"/>
                    <a:pt x="11" y="231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11" y="171"/>
                    <a:pt x="13" y="167"/>
                    <a:pt x="16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3" y="88"/>
                    <a:pt x="11" y="84"/>
                    <a:pt x="11" y="7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0"/>
                    <a:pt x="13" y="16"/>
                    <a:pt x="16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4" y="16"/>
                    <a:pt x="67" y="20"/>
                    <a:pt x="67" y="2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84"/>
                    <a:pt x="64" y="88"/>
                    <a:pt x="61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5" y="167"/>
                    <a:pt x="67" y="171"/>
                    <a:pt x="67" y="176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6"/>
                    <a:pt x="65" y="239"/>
                    <a:pt x="62" y="239"/>
                  </a:cubicBezTo>
                  <a:close/>
                  <a:moveTo>
                    <a:pt x="16" y="171"/>
                  </a:moveTo>
                  <a:cubicBezTo>
                    <a:pt x="16" y="172"/>
                    <a:pt x="15" y="173"/>
                    <a:pt x="15" y="176"/>
                  </a:cubicBezTo>
                  <a:cubicBezTo>
                    <a:pt x="15" y="231"/>
                    <a:pt x="15" y="231"/>
                    <a:pt x="15" y="231"/>
                  </a:cubicBezTo>
                  <a:cubicBezTo>
                    <a:pt x="15" y="234"/>
                    <a:pt x="16" y="235"/>
                    <a:pt x="16" y="235"/>
                  </a:cubicBezTo>
                  <a:cubicBezTo>
                    <a:pt x="62" y="235"/>
                    <a:pt x="62" y="235"/>
                    <a:pt x="62" y="235"/>
                  </a:cubicBezTo>
                  <a:cubicBezTo>
                    <a:pt x="62" y="235"/>
                    <a:pt x="63" y="234"/>
                    <a:pt x="63" y="23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1" y="171"/>
                    <a:pt x="50" y="171"/>
                    <a:pt x="50" y="169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1" y="84"/>
                    <a:pt x="52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4"/>
                    <a:pt x="63" y="82"/>
                    <a:pt x="63" y="7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2"/>
                    <a:pt x="62" y="20"/>
                    <a:pt x="61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82"/>
                    <a:pt x="16" y="84"/>
                    <a:pt x="16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4" y="85"/>
                    <a:pt x="24" y="86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24" y="171"/>
                    <a:pt x="23" y="171"/>
                    <a:pt x="22" y="171"/>
                  </a:cubicBezTo>
                  <a:lnTo>
                    <a:pt x="16" y="171"/>
                  </a:lnTo>
                  <a:close/>
                  <a:moveTo>
                    <a:pt x="177" y="232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51" y="232"/>
                    <a:pt x="150" y="231"/>
                    <a:pt x="150" y="230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50" y="211"/>
                    <a:pt x="151" y="210"/>
                    <a:pt x="152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8" y="210"/>
                    <a:pt x="179" y="211"/>
                    <a:pt x="179" y="212"/>
                  </a:cubicBezTo>
                  <a:cubicBezTo>
                    <a:pt x="179" y="230"/>
                    <a:pt x="179" y="230"/>
                    <a:pt x="179" y="230"/>
                  </a:cubicBezTo>
                  <a:cubicBezTo>
                    <a:pt x="179" y="231"/>
                    <a:pt x="178" y="232"/>
                    <a:pt x="177" y="232"/>
                  </a:cubicBezTo>
                  <a:close/>
                  <a:moveTo>
                    <a:pt x="154" y="228"/>
                  </a:moveTo>
                  <a:cubicBezTo>
                    <a:pt x="175" y="228"/>
                    <a:pt x="175" y="228"/>
                    <a:pt x="175" y="228"/>
                  </a:cubicBezTo>
                  <a:cubicBezTo>
                    <a:pt x="175" y="214"/>
                    <a:pt x="175" y="214"/>
                    <a:pt x="175" y="214"/>
                  </a:cubicBezTo>
                  <a:cubicBezTo>
                    <a:pt x="154" y="214"/>
                    <a:pt x="154" y="214"/>
                    <a:pt x="154" y="214"/>
                  </a:cubicBezTo>
                  <a:lnTo>
                    <a:pt x="154" y="228"/>
                  </a:lnTo>
                  <a:close/>
                  <a:moveTo>
                    <a:pt x="147" y="232"/>
                  </a:moveTo>
                  <a:cubicBezTo>
                    <a:pt x="122" y="232"/>
                    <a:pt x="122" y="232"/>
                    <a:pt x="122" y="232"/>
                  </a:cubicBezTo>
                  <a:cubicBezTo>
                    <a:pt x="121" y="232"/>
                    <a:pt x="120" y="231"/>
                    <a:pt x="120" y="230"/>
                  </a:cubicBezTo>
                  <a:cubicBezTo>
                    <a:pt x="120" y="212"/>
                    <a:pt x="120" y="212"/>
                    <a:pt x="120" y="212"/>
                  </a:cubicBezTo>
                  <a:cubicBezTo>
                    <a:pt x="120" y="211"/>
                    <a:pt x="121" y="210"/>
                    <a:pt x="122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8" y="210"/>
                    <a:pt x="149" y="211"/>
                    <a:pt x="149" y="212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49" y="231"/>
                    <a:pt x="148" y="232"/>
                    <a:pt x="147" y="232"/>
                  </a:cubicBezTo>
                  <a:close/>
                  <a:moveTo>
                    <a:pt x="124" y="228"/>
                  </a:moveTo>
                  <a:cubicBezTo>
                    <a:pt x="145" y="228"/>
                    <a:pt x="145" y="228"/>
                    <a:pt x="145" y="228"/>
                  </a:cubicBezTo>
                  <a:cubicBezTo>
                    <a:pt x="145" y="214"/>
                    <a:pt x="145" y="214"/>
                    <a:pt x="145" y="214"/>
                  </a:cubicBezTo>
                  <a:cubicBezTo>
                    <a:pt x="124" y="214"/>
                    <a:pt x="124" y="214"/>
                    <a:pt x="124" y="214"/>
                  </a:cubicBezTo>
                  <a:lnTo>
                    <a:pt x="124" y="228"/>
                  </a:lnTo>
                  <a:close/>
                  <a:moveTo>
                    <a:pt x="118" y="232"/>
                  </a:moveTo>
                  <a:cubicBezTo>
                    <a:pt x="93" y="232"/>
                    <a:pt x="93" y="232"/>
                    <a:pt x="93" y="232"/>
                  </a:cubicBezTo>
                  <a:cubicBezTo>
                    <a:pt x="92" y="232"/>
                    <a:pt x="91" y="231"/>
                    <a:pt x="91" y="230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211"/>
                    <a:pt x="92" y="210"/>
                    <a:pt x="93" y="210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19" y="210"/>
                    <a:pt x="120" y="211"/>
                    <a:pt x="120" y="212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31"/>
                    <a:pt x="119" y="232"/>
                    <a:pt x="118" y="232"/>
                  </a:cubicBezTo>
                  <a:close/>
                  <a:moveTo>
                    <a:pt x="95" y="228"/>
                  </a:moveTo>
                  <a:cubicBezTo>
                    <a:pt x="116" y="228"/>
                    <a:pt x="116" y="228"/>
                    <a:pt x="116" y="228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95" y="214"/>
                    <a:pt x="95" y="214"/>
                    <a:pt x="95" y="214"/>
                  </a:cubicBezTo>
                  <a:lnTo>
                    <a:pt x="95" y="228"/>
                  </a:lnTo>
                  <a:close/>
                  <a:moveTo>
                    <a:pt x="177" y="210"/>
                  </a:moveTo>
                  <a:cubicBezTo>
                    <a:pt x="152" y="210"/>
                    <a:pt x="152" y="210"/>
                    <a:pt x="152" y="210"/>
                  </a:cubicBezTo>
                  <a:cubicBezTo>
                    <a:pt x="151" y="210"/>
                    <a:pt x="150" y="209"/>
                    <a:pt x="150" y="208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50" y="190"/>
                    <a:pt x="151" y="189"/>
                    <a:pt x="152" y="189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78" y="189"/>
                    <a:pt x="179" y="190"/>
                    <a:pt x="179" y="191"/>
                  </a:cubicBezTo>
                  <a:cubicBezTo>
                    <a:pt x="179" y="208"/>
                    <a:pt x="179" y="208"/>
                    <a:pt x="179" y="208"/>
                  </a:cubicBezTo>
                  <a:cubicBezTo>
                    <a:pt x="179" y="209"/>
                    <a:pt x="178" y="210"/>
                    <a:pt x="177" y="210"/>
                  </a:cubicBezTo>
                  <a:close/>
                  <a:moveTo>
                    <a:pt x="154" y="206"/>
                  </a:moveTo>
                  <a:cubicBezTo>
                    <a:pt x="175" y="206"/>
                    <a:pt x="175" y="206"/>
                    <a:pt x="175" y="206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54" y="193"/>
                    <a:pt x="154" y="193"/>
                    <a:pt x="154" y="193"/>
                  </a:cubicBezTo>
                  <a:lnTo>
                    <a:pt x="154" y="206"/>
                  </a:lnTo>
                  <a:close/>
                  <a:moveTo>
                    <a:pt x="147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1" y="210"/>
                    <a:pt x="120" y="209"/>
                    <a:pt x="120" y="208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20" y="190"/>
                    <a:pt x="121" y="189"/>
                    <a:pt x="122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8" y="189"/>
                    <a:pt x="149" y="190"/>
                    <a:pt x="149" y="191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9" y="209"/>
                    <a:pt x="148" y="210"/>
                    <a:pt x="147" y="210"/>
                  </a:cubicBezTo>
                  <a:close/>
                  <a:moveTo>
                    <a:pt x="124" y="206"/>
                  </a:moveTo>
                  <a:cubicBezTo>
                    <a:pt x="145" y="206"/>
                    <a:pt x="145" y="206"/>
                    <a:pt x="145" y="206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24" y="193"/>
                    <a:pt x="124" y="193"/>
                    <a:pt x="124" y="193"/>
                  </a:cubicBezTo>
                  <a:lnTo>
                    <a:pt x="124" y="206"/>
                  </a:lnTo>
                  <a:close/>
                  <a:moveTo>
                    <a:pt x="118" y="210"/>
                  </a:moveTo>
                  <a:cubicBezTo>
                    <a:pt x="93" y="210"/>
                    <a:pt x="93" y="210"/>
                    <a:pt x="93" y="210"/>
                  </a:cubicBezTo>
                  <a:cubicBezTo>
                    <a:pt x="92" y="210"/>
                    <a:pt x="91" y="209"/>
                    <a:pt x="91" y="208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91" y="190"/>
                    <a:pt x="92" y="189"/>
                    <a:pt x="93" y="189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9" y="189"/>
                    <a:pt x="120" y="190"/>
                    <a:pt x="120" y="191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19" y="210"/>
                    <a:pt x="118" y="210"/>
                  </a:cubicBezTo>
                  <a:close/>
                  <a:moveTo>
                    <a:pt x="95" y="206"/>
                  </a:moveTo>
                  <a:cubicBezTo>
                    <a:pt x="116" y="206"/>
                    <a:pt x="116" y="206"/>
                    <a:pt x="116" y="206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95" y="193"/>
                    <a:pt x="95" y="193"/>
                    <a:pt x="95" y="193"/>
                  </a:cubicBezTo>
                  <a:lnTo>
                    <a:pt x="95" y="206"/>
                  </a:lnTo>
                  <a:close/>
                  <a:moveTo>
                    <a:pt x="177" y="188"/>
                  </a:moveTo>
                  <a:cubicBezTo>
                    <a:pt x="152" y="188"/>
                    <a:pt x="152" y="188"/>
                    <a:pt x="152" y="188"/>
                  </a:cubicBezTo>
                  <a:cubicBezTo>
                    <a:pt x="151" y="188"/>
                    <a:pt x="150" y="187"/>
                    <a:pt x="150" y="186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0" y="168"/>
                    <a:pt x="151" y="167"/>
                    <a:pt x="152" y="167"/>
                  </a:cubicBezTo>
                  <a:cubicBezTo>
                    <a:pt x="177" y="167"/>
                    <a:pt x="177" y="167"/>
                    <a:pt x="177" y="167"/>
                  </a:cubicBezTo>
                  <a:cubicBezTo>
                    <a:pt x="178" y="167"/>
                    <a:pt x="179" y="168"/>
                    <a:pt x="179" y="169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9" y="187"/>
                    <a:pt x="178" y="188"/>
                    <a:pt x="177" y="188"/>
                  </a:cubicBezTo>
                  <a:close/>
                  <a:moveTo>
                    <a:pt x="154" y="184"/>
                  </a:moveTo>
                  <a:cubicBezTo>
                    <a:pt x="175" y="184"/>
                    <a:pt x="175" y="184"/>
                    <a:pt x="175" y="184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54" y="171"/>
                    <a:pt x="154" y="171"/>
                    <a:pt x="154" y="171"/>
                  </a:cubicBezTo>
                  <a:lnTo>
                    <a:pt x="154" y="184"/>
                  </a:lnTo>
                  <a:close/>
                  <a:moveTo>
                    <a:pt x="147" y="188"/>
                  </a:moveTo>
                  <a:cubicBezTo>
                    <a:pt x="122" y="188"/>
                    <a:pt x="122" y="188"/>
                    <a:pt x="122" y="188"/>
                  </a:cubicBezTo>
                  <a:cubicBezTo>
                    <a:pt x="121" y="188"/>
                    <a:pt x="120" y="187"/>
                    <a:pt x="120" y="186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0" y="168"/>
                    <a:pt x="121" y="167"/>
                    <a:pt x="122" y="167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8" y="167"/>
                    <a:pt x="149" y="168"/>
                    <a:pt x="149" y="169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149" y="187"/>
                    <a:pt x="148" y="188"/>
                    <a:pt x="147" y="188"/>
                  </a:cubicBezTo>
                  <a:close/>
                  <a:moveTo>
                    <a:pt x="124" y="184"/>
                  </a:moveTo>
                  <a:cubicBezTo>
                    <a:pt x="145" y="184"/>
                    <a:pt x="145" y="184"/>
                    <a:pt x="145" y="184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24" y="171"/>
                    <a:pt x="124" y="171"/>
                    <a:pt x="124" y="171"/>
                  </a:cubicBezTo>
                  <a:lnTo>
                    <a:pt x="124" y="184"/>
                  </a:lnTo>
                  <a:close/>
                  <a:moveTo>
                    <a:pt x="118" y="188"/>
                  </a:moveTo>
                  <a:cubicBezTo>
                    <a:pt x="93" y="188"/>
                    <a:pt x="93" y="188"/>
                    <a:pt x="93" y="188"/>
                  </a:cubicBezTo>
                  <a:cubicBezTo>
                    <a:pt x="92" y="188"/>
                    <a:pt x="91" y="187"/>
                    <a:pt x="91" y="186"/>
                  </a:cubicBezTo>
                  <a:cubicBezTo>
                    <a:pt x="91" y="169"/>
                    <a:pt x="91" y="169"/>
                    <a:pt x="91" y="169"/>
                  </a:cubicBezTo>
                  <a:cubicBezTo>
                    <a:pt x="91" y="168"/>
                    <a:pt x="92" y="167"/>
                    <a:pt x="93" y="167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9" y="167"/>
                    <a:pt x="120" y="168"/>
                    <a:pt x="120" y="169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7"/>
                    <a:pt x="119" y="188"/>
                    <a:pt x="118" y="188"/>
                  </a:cubicBezTo>
                  <a:close/>
                  <a:moveTo>
                    <a:pt x="95" y="184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95" y="171"/>
                    <a:pt x="95" y="171"/>
                    <a:pt x="95" y="171"/>
                  </a:cubicBezTo>
                  <a:lnTo>
                    <a:pt x="95" y="184"/>
                  </a:lnTo>
                  <a:close/>
                  <a:moveTo>
                    <a:pt x="177" y="166"/>
                  </a:moveTo>
                  <a:cubicBezTo>
                    <a:pt x="152" y="166"/>
                    <a:pt x="152" y="166"/>
                    <a:pt x="152" y="166"/>
                  </a:cubicBezTo>
                  <a:cubicBezTo>
                    <a:pt x="151" y="166"/>
                    <a:pt x="150" y="165"/>
                    <a:pt x="150" y="164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0" y="154"/>
                    <a:pt x="151" y="153"/>
                    <a:pt x="152" y="153"/>
                  </a:cubicBezTo>
                  <a:cubicBezTo>
                    <a:pt x="177" y="153"/>
                    <a:pt x="177" y="153"/>
                    <a:pt x="177" y="153"/>
                  </a:cubicBezTo>
                  <a:cubicBezTo>
                    <a:pt x="178" y="153"/>
                    <a:pt x="179" y="154"/>
                    <a:pt x="179" y="155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165"/>
                    <a:pt x="178" y="166"/>
                    <a:pt x="177" y="166"/>
                  </a:cubicBezTo>
                  <a:close/>
                  <a:moveTo>
                    <a:pt x="154" y="162"/>
                  </a:moveTo>
                  <a:cubicBezTo>
                    <a:pt x="175" y="162"/>
                    <a:pt x="175" y="162"/>
                    <a:pt x="175" y="162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54" y="157"/>
                    <a:pt x="154" y="157"/>
                    <a:pt x="154" y="157"/>
                  </a:cubicBezTo>
                  <a:lnTo>
                    <a:pt x="154" y="162"/>
                  </a:lnTo>
                  <a:close/>
                  <a:moveTo>
                    <a:pt x="147" y="166"/>
                  </a:moveTo>
                  <a:cubicBezTo>
                    <a:pt x="122" y="166"/>
                    <a:pt x="122" y="166"/>
                    <a:pt x="122" y="166"/>
                  </a:cubicBezTo>
                  <a:cubicBezTo>
                    <a:pt x="121" y="166"/>
                    <a:pt x="120" y="165"/>
                    <a:pt x="120" y="164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54"/>
                    <a:pt x="121" y="153"/>
                    <a:pt x="122" y="153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48" y="153"/>
                    <a:pt x="149" y="154"/>
                    <a:pt x="149" y="155"/>
                  </a:cubicBezTo>
                  <a:cubicBezTo>
                    <a:pt x="149" y="164"/>
                    <a:pt x="149" y="164"/>
                    <a:pt x="149" y="164"/>
                  </a:cubicBezTo>
                  <a:cubicBezTo>
                    <a:pt x="149" y="165"/>
                    <a:pt x="148" y="166"/>
                    <a:pt x="147" y="166"/>
                  </a:cubicBezTo>
                  <a:close/>
                  <a:moveTo>
                    <a:pt x="124" y="162"/>
                  </a:moveTo>
                  <a:cubicBezTo>
                    <a:pt x="145" y="162"/>
                    <a:pt x="145" y="162"/>
                    <a:pt x="145" y="162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24" y="157"/>
                    <a:pt x="124" y="157"/>
                    <a:pt x="124" y="157"/>
                  </a:cubicBezTo>
                  <a:lnTo>
                    <a:pt x="124" y="162"/>
                  </a:lnTo>
                  <a:close/>
                  <a:moveTo>
                    <a:pt x="118" y="166"/>
                  </a:moveTo>
                  <a:cubicBezTo>
                    <a:pt x="93" y="166"/>
                    <a:pt x="93" y="166"/>
                    <a:pt x="93" y="166"/>
                  </a:cubicBezTo>
                  <a:cubicBezTo>
                    <a:pt x="92" y="166"/>
                    <a:pt x="91" y="165"/>
                    <a:pt x="91" y="16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3" y="153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19" y="153"/>
                    <a:pt x="120" y="154"/>
                    <a:pt x="120" y="155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0" y="165"/>
                    <a:pt x="119" y="166"/>
                    <a:pt x="118" y="166"/>
                  </a:cubicBezTo>
                  <a:close/>
                  <a:moveTo>
                    <a:pt x="95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95" y="157"/>
                    <a:pt x="95" y="157"/>
                    <a:pt x="95" y="157"/>
                  </a:cubicBezTo>
                  <a:lnTo>
                    <a:pt x="95" y="162"/>
                  </a:lnTo>
                  <a:close/>
                  <a:moveTo>
                    <a:pt x="182" y="106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83" y="106"/>
                    <a:pt x="79" y="102"/>
                    <a:pt x="79" y="9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0"/>
                    <a:pt x="83" y="15"/>
                    <a:pt x="88" y="15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7" y="15"/>
                    <a:pt x="191" y="20"/>
                    <a:pt x="191" y="2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102"/>
                    <a:pt x="187" y="106"/>
                    <a:pt x="182" y="106"/>
                  </a:cubicBezTo>
                  <a:close/>
                  <a:moveTo>
                    <a:pt x="88" y="19"/>
                  </a:moveTo>
                  <a:cubicBezTo>
                    <a:pt x="85" y="19"/>
                    <a:pt x="83" y="22"/>
                    <a:pt x="83" y="2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9"/>
                    <a:pt x="85" y="102"/>
                    <a:pt x="88" y="102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5" y="102"/>
                    <a:pt x="187" y="99"/>
                    <a:pt x="187" y="9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2"/>
                    <a:pt x="185" y="19"/>
                    <a:pt x="182" y="19"/>
                  </a:cubicBezTo>
                  <a:lnTo>
                    <a:pt x="88" y="19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92" name="desktop" title="a desktop PC">
              <a:extLst>
                <a:ext uri="{FF2B5EF4-FFF2-40B4-BE49-F238E27FC236}">
                  <a16:creationId xmlns:a16="http://schemas.microsoft.com/office/drawing/2014/main" id="{0255C847-A74C-482C-8D68-E4A692F265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75888" y="5949848"/>
              <a:ext cx="257780" cy="253572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CDB1EAA-2E4D-43EF-A56C-F84213B621FD}"/>
                </a:ext>
              </a:extLst>
            </p:cNvPr>
            <p:cNvSpPr txBox="1"/>
            <p:nvPr/>
          </p:nvSpPr>
          <p:spPr>
            <a:xfrm>
              <a:off x="5942217" y="5641135"/>
              <a:ext cx="501566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Video Conf</a:t>
              </a:r>
            </a:p>
          </p:txBody>
        </p:sp>
        <p:sp>
          <p:nvSpPr>
            <p:cNvPr id="94" name="desktop" title="a desktop PC">
              <a:extLst>
                <a:ext uri="{FF2B5EF4-FFF2-40B4-BE49-F238E27FC236}">
                  <a16:creationId xmlns:a16="http://schemas.microsoft.com/office/drawing/2014/main" id="{5BE84DDA-725F-446D-9715-A440628EFC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36764" y="5949849"/>
              <a:ext cx="257778" cy="253570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45DBEEE-5F7C-4C7E-87FC-878B98A9688F}"/>
                </a:ext>
              </a:extLst>
            </p:cNvPr>
            <p:cNvSpPr txBox="1"/>
            <p:nvPr/>
          </p:nvSpPr>
          <p:spPr>
            <a:xfrm>
              <a:off x="6679208" y="5742297"/>
              <a:ext cx="501566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Scanner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0461668-937B-460B-BBA8-7ACF629539D9}"/>
                </a:ext>
              </a:extLst>
            </p:cNvPr>
            <p:cNvSpPr txBox="1"/>
            <p:nvPr/>
          </p:nvSpPr>
          <p:spPr>
            <a:xfrm>
              <a:off x="5057172" y="5742690"/>
              <a:ext cx="501566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Phones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B029002-91C0-4E2B-B265-003E4817E322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2814695"/>
              <a:ext cx="1" cy="12908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30BB175-D504-4A0C-9646-D2503ED2884E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3364722"/>
              <a:ext cx="1" cy="12908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1D23D84-CEBA-47EF-82CE-CBC0A8E0333C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99" y="4869647"/>
              <a:ext cx="0" cy="96545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DA9F0B1-14C5-4E5B-A4D1-F2825FD74552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99" y="4869647"/>
              <a:ext cx="346539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3DA804-1FF3-4C24-A39D-D3F71F7162A1}"/>
                </a:ext>
              </a:extLst>
            </p:cNvPr>
            <p:cNvSpPr txBox="1"/>
            <p:nvPr/>
          </p:nvSpPr>
          <p:spPr>
            <a:xfrm>
              <a:off x="3080468" y="5631890"/>
              <a:ext cx="694335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MFP/ Network Printers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4630E69-15E8-42DE-A12B-CC92718EE16A}"/>
                </a:ext>
              </a:extLst>
            </p:cNvPr>
            <p:cNvCxnSpPr>
              <a:cxnSpLocks/>
            </p:cNvCxnSpPr>
            <p:nvPr/>
          </p:nvCxnSpPr>
          <p:spPr>
            <a:xfrm>
              <a:off x="2311007" y="5095719"/>
              <a:ext cx="0" cy="78478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4E7F896B-7882-45EC-B553-38A317183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6164" y="5944452"/>
              <a:ext cx="209686" cy="264364"/>
            </a:xfrm>
            <a:custGeom>
              <a:avLst/>
              <a:gdLst>
                <a:gd name="T0" fmla="*/ 0 w 201"/>
                <a:gd name="T1" fmla="*/ 2 h 253"/>
                <a:gd name="T2" fmla="*/ 201 w 201"/>
                <a:gd name="T3" fmla="*/ 251 h 253"/>
                <a:gd name="T4" fmla="*/ 197 w 201"/>
                <a:gd name="T5" fmla="*/ 4 h 253"/>
                <a:gd name="T6" fmla="*/ 16 w 201"/>
                <a:gd name="T7" fmla="*/ 239 h 253"/>
                <a:gd name="T8" fmla="*/ 20 w 201"/>
                <a:gd name="T9" fmla="*/ 167 h 253"/>
                <a:gd name="T10" fmla="*/ 11 w 201"/>
                <a:gd name="T11" fmla="*/ 24 h 253"/>
                <a:gd name="T12" fmla="*/ 67 w 201"/>
                <a:gd name="T13" fmla="*/ 79 h 253"/>
                <a:gd name="T14" fmla="*/ 62 w 201"/>
                <a:gd name="T15" fmla="*/ 167 h 253"/>
                <a:gd name="T16" fmla="*/ 16 w 201"/>
                <a:gd name="T17" fmla="*/ 171 h 253"/>
                <a:gd name="T18" fmla="*/ 62 w 201"/>
                <a:gd name="T19" fmla="*/ 235 h 253"/>
                <a:gd name="T20" fmla="*/ 52 w 201"/>
                <a:gd name="T21" fmla="*/ 171 h 253"/>
                <a:gd name="T22" fmla="*/ 61 w 201"/>
                <a:gd name="T23" fmla="*/ 84 h 253"/>
                <a:gd name="T24" fmla="*/ 16 w 201"/>
                <a:gd name="T25" fmla="*/ 20 h 253"/>
                <a:gd name="T26" fmla="*/ 22 w 201"/>
                <a:gd name="T27" fmla="*/ 84 h 253"/>
                <a:gd name="T28" fmla="*/ 16 w 201"/>
                <a:gd name="T29" fmla="*/ 171 h 253"/>
                <a:gd name="T30" fmla="*/ 150 w 201"/>
                <a:gd name="T31" fmla="*/ 212 h 253"/>
                <a:gd name="T32" fmla="*/ 179 w 201"/>
                <a:gd name="T33" fmla="*/ 230 h 253"/>
                <a:gd name="T34" fmla="*/ 175 w 201"/>
                <a:gd name="T35" fmla="*/ 214 h 253"/>
                <a:gd name="T36" fmla="*/ 122 w 201"/>
                <a:gd name="T37" fmla="*/ 232 h 253"/>
                <a:gd name="T38" fmla="*/ 147 w 201"/>
                <a:gd name="T39" fmla="*/ 210 h 253"/>
                <a:gd name="T40" fmla="*/ 124 w 201"/>
                <a:gd name="T41" fmla="*/ 228 h 253"/>
                <a:gd name="T42" fmla="*/ 124 w 201"/>
                <a:gd name="T43" fmla="*/ 228 h 253"/>
                <a:gd name="T44" fmla="*/ 91 w 201"/>
                <a:gd name="T45" fmla="*/ 212 h 253"/>
                <a:gd name="T46" fmla="*/ 120 w 201"/>
                <a:gd name="T47" fmla="*/ 230 h 253"/>
                <a:gd name="T48" fmla="*/ 116 w 201"/>
                <a:gd name="T49" fmla="*/ 214 h 253"/>
                <a:gd name="T50" fmla="*/ 152 w 201"/>
                <a:gd name="T51" fmla="*/ 210 h 253"/>
                <a:gd name="T52" fmla="*/ 177 w 201"/>
                <a:gd name="T53" fmla="*/ 189 h 253"/>
                <a:gd name="T54" fmla="*/ 154 w 201"/>
                <a:gd name="T55" fmla="*/ 206 h 253"/>
                <a:gd name="T56" fmla="*/ 154 w 201"/>
                <a:gd name="T57" fmla="*/ 206 h 253"/>
                <a:gd name="T58" fmla="*/ 120 w 201"/>
                <a:gd name="T59" fmla="*/ 191 h 253"/>
                <a:gd name="T60" fmla="*/ 149 w 201"/>
                <a:gd name="T61" fmla="*/ 208 h 253"/>
                <a:gd name="T62" fmla="*/ 145 w 201"/>
                <a:gd name="T63" fmla="*/ 193 h 253"/>
                <a:gd name="T64" fmla="*/ 93 w 201"/>
                <a:gd name="T65" fmla="*/ 210 h 253"/>
                <a:gd name="T66" fmla="*/ 118 w 201"/>
                <a:gd name="T67" fmla="*/ 189 h 253"/>
                <a:gd name="T68" fmla="*/ 95 w 201"/>
                <a:gd name="T69" fmla="*/ 206 h 253"/>
                <a:gd name="T70" fmla="*/ 95 w 201"/>
                <a:gd name="T71" fmla="*/ 206 h 253"/>
                <a:gd name="T72" fmla="*/ 150 w 201"/>
                <a:gd name="T73" fmla="*/ 169 h 253"/>
                <a:gd name="T74" fmla="*/ 179 w 201"/>
                <a:gd name="T75" fmla="*/ 186 h 253"/>
                <a:gd name="T76" fmla="*/ 175 w 201"/>
                <a:gd name="T77" fmla="*/ 171 h 253"/>
                <a:gd name="T78" fmla="*/ 122 w 201"/>
                <a:gd name="T79" fmla="*/ 188 h 253"/>
                <a:gd name="T80" fmla="*/ 147 w 201"/>
                <a:gd name="T81" fmla="*/ 167 h 253"/>
                <a:gd name="T82" fmla="*/ 124 w 201"/>
                <a:gd name="T83" fmla="*/ 184 h 253"/>
                <a:gd name="T84" fmla="*/ 124 w 201"/>
                <a:gd name="T85" fmla="*/ 184 h 253"/>
                <a:gd name="T86" fmla="*/ 91 w 201"/>
                <a:gd name="T87" fmla="*/ 169 h 253"/>
                <a:gd name="T88" fmla="*/ 120 w 201"/>
                <a:gd name="T89" fmla="*/ 186 h 253"/>
                <a:gd name="T90" fmla="*/ 116 w 201"/>
                <a:gd name="T91" fmla="*/ 171 h 253"/>
                <a:gd name="T92" fmla="*/ 152 w 201"/>
                <a:gd name="T93" fmla="*/ 166 h 253"/>
                <a:gd name="T94" fmla="*/ 177 w 201"/>
                <a:gd name="T95" fmla="*/ 153 h 253"/>
                <a:gd name="T96" fmla="*/ 154 w 201"/>
                <a:gd name="T97" fmla="*/ 162 h 253"/>
                <a:gd name="T98" fmla="*/ 154 w 201"/>
                <a:gd name="T99" fmla="*/ 162 h 253"/>
                <a:gd name="T100" fmla="*/ 120 w 201"/>
                <a:gd name="T101" fmla="*/ 155 h 253"/>
                <a:gd name="T102" fmla="*/ 149 w 201"/>
                <a:gd name="T103" fmla="*/ 164 h 253"/>
                <a:gd name="T104" fmla="*/ 145 w 201"/>
                <a:gd name="T105" fmla="*/ 157 h 253"/>
                <a:gd name="T106" fmla="*/ 93 w 201"/>
                <a:gd name="T107" fmla="*/ 166 h 253"/>
                <a:gd name="T108" fmla="*/ 118 w 201"/>
                <a:gd name="T109" fmla="*/ 153 h 253"/>
                <a:gd name="T110" fmla="*/ 95 w 201"/>
                <a:gd name="T111" fmla="*/ 162 h 253"/>
                <a:gd name="T112" fmla="*/ 95 w 201"/>
                <a:gd name="T113" fmla="*/ 162 h 253"/>
                <a:gd name="T114" fmla="*/ 79 w 201"/>
                <a:gd name="T115" fmla="*/ 26 h 253"/>
                <a:gd name="T116" fmla="*/ 191 w 201"/>
                <a:gd name="T117" fmla="*/ 96 h 253"/>
                <a:gd name="T118" fmla="*/ 83 w 201"/>
                <a:gd name="T119" fmla="*/ 96 h 253"/>
                <a:gd name="T120" fmla="*/ 187 w 201"/>
                <a:gd name="T121" fmla="*/ 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253">
                  <a:moveTo>
                    <a:pt x="199" y="253"/>
                  </a:moveTo>
                  <a:cubicBezTo>
                    <a:pt x="2" y="253"/>
                    <a:pt x="2" y="253"/>
                    <a:pt x="2" y="253"/>
                  </a:cubicBezTo>
                  <a:cubicBezTo>
                    <a:pt x="1" y="253"/>
                    <a:pt x="0" y="252"/>
                    <a:pt x="0" y="2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0" y="0"/>
                    <a:pt x="201" y="1"/>
                    <a:pt x="201" y="2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201" y="252"/>
                    <a:pt x="200" y="253"/>
                    <a:pt x="199" y="253"/>
                  </a:cubicBezTo>
                  <a:close/>
                  <a:moveTo>
                    <a:pt x="4" y="249"/>
                  </a:moveTo>
                  <a:cubicBezTo>
                    <a:pt x="197" y="249"/>
                    <a:pt x="197" y="249"/>
                    <a:pt x="197" y="249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9"/>
                  </a:lnTo>
                  <a:close/>
                  <a:moveTo>
                    <a:pt x="62" y="239"/>
                  </a:moveTo>
                  <a:cubicBezTo>
                    <a:pt x="16" y="239"/>
                    <a:pt x="16" y="239"/>
                    <a:pt x="16" y="239"/>
                  </a:cubicBezTo>
                  <a:cubicBezTo>
                    <a:pt x="13" y="239"/>
                    <a:pt x="11" y="236"/>
                    <a:pt x="11" y="231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11" y="171"/>
                    <a:pt x="13" y="167"/>
                    <a:pt x="16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3" y="88"/>
                    <a:pt x="11" y="84"/>
                    <a:pt x="11" y="7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0"/>
                    <a:pt x="13" y="16"/>
                    <a:pt x="16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4" y="16"/>
                    <a:pt x="67" y="20"/>
                    <a:pt x="67" y="2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84"/>
                    <a:pt x="64" y="88"/>
                    <a:pt x="61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5" y="167"/>
                    <a:pt x="67" y="171"/>
                    <a:pt x="67" y="176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6"/>
                    <a:pt x="65" y="239"/>
                    <a:pt x="62" y="239"/>
                  </a:cubicBezTo>
                  <a:close/>
                  <a:moveTo>
                    <a:pt x="16" y="171"/>
                  </a:moveTo>
                  <a:cubicBezTo>
                    <a:pt x="16" y="172"/>
                    <a:pt x="15" y="173"/>
                    <a:pt x="15" y="176"/>
                  </a:cubicBezTo>
                  <a:cubicBezTo>
                    <a:pt x="15" y="231"/>
                    <a:pt x="15" y="231"/>
                    <a:pt x="15" y="231"/>
                  </a:cubicBezTo>
                  <a:cubicBezTo>
                    <a:pt x="15" y="234"/>
                    <a:pt x="16" y="235"/>
                    <a:pt x="16" y="235"/>
                  </a:cubicBezTo>
                  <a:cubicBezTo>
                    <a:pt x="62" y="235"/>
                    <a:pt x="62" y="235"/>
                    <a:pt x="62" y="235"/>
                  </a:cubicBezTo>
                  <a:cubicBezTo>
                    <a:pt x="62" y="235"/>
                    <a:pt x="63" y="234"/>
                    <a:pt x="63" y="23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1" y="171"/>
                    <a:pt x="50" y="171"/>
                    <a:pt x="50" y="169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1" y="84"/>
                    <a:pt x="52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4"/>
                    <a:pt x="63" y="82"/>
                    <a:pt x="63" y="7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2"/>
                    <a:pt x="62" y="20"/>
                    <a:pt x="61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82"/>
                    <a:pt x="16" y="84"/>
                    <a:pt x="16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4" y="85"/>
                    <a:pt x="24" y="86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24" y="171"/>
                    <a:pt x="23" y="171"/>
                    <a:pt x="22" y="171"/>
                  </a:cubicBezTo>
                  <a:lnTo>
                    <a:pt x="16" y="171"/>
                  </a:lnTo>
                  <a:close/>
                  <a:moveTo>
                    <a:pt x="177" y="232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51" y="232"/>
                    <a:pt x="150" y="231"/>
                    <a:pt x="150" y="230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50" y="211"/>
                    <a:pt x="151" y="210"/>
                    <a:pt x="152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8" y="210"/>
                    <a:pt x="179" y="211"/>
                    <a:pt x="179" y="212"/>
                  </a:cubicBezTo>
                  <a:cubicBezTo>
                    <a:pt x="179" y="230"/>
                    <a:pt x="179" y="230"/>
                    <a:pt x="179" y="230"/>
                  </a:cubicBezTo>
                  <a:cubicBezTo>
                    <a:pt x="179" y="231"/>
                    <a:pt x="178" y="232"/>
                    <a:pt x="177" y="232"/>
                  </a:cubicBezTo>
                  <a:close/>
                  <a:moveTo>
                    <a:pt x="154" y="228"/>
                  </a:moveTo>
                  <a:cubicBezTo>
                    <a:pt x="175" y="228"/>
                    <a:pt x="175" y="228"/>
                    <a:pt x="175" y="228"/>
                  </a:cubicBezTo>
                  <a:cubicBezTo>
                    <a:pt x="175" y="214"/>
                    <a:pt x="175" y="214"/>
                    <a:pt x="175" y="214"/>
                  </a:cubicBezTo>
                  <a:cubicBezTo>
                    <a:pt x="154" y="214"/>
                    <a:pt x="154" y="214"/>
                    <a:pt x="154" y="214"/>
                  </a:cubicBezTo>
                  <a:lnTo>
                    <a:pt x="154" y="228"/>
                  </a:lnTo>
                  <a:close/>
                  <a:moveTo>
                    <a:pt x="147" y="232"/>
                  </a:moveTo>
                  <a:cubicBezTo>
                    <a:pt x="122" y="232"/>
                    <a:pt x="122" y="232"/>
                    <a:pt x="122" y="232"/>
                  </a:cubicBezTo>
                  <a:cubicBezTo>
                    <a:pt x="121" y="232"/>
                    <a:pt x="120" y="231"/>
                    <a:pt x="120" y="230"/>
                  </a:cubicBezTo>
                  <a:cubicBezTo>
                    <a:pt x="120" y="212"/>
                    <a:pt x="120" y="212"/>
                    <a:pt x="120" y="212"/>
                  </a:cubicBezTo>
                  <a:cubicBezTo>
                    <a:pt x="120" y="211"/>
                    <a:pt x="121" y="210"/>
                    <a:pt x="122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8" y="210"/>
                    <a:pt x="149" y="211"/>
                    <a:pt x="149" y="212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49" y="231"/>
                    <a:pt x="148" y="232"/>
                    <a:pt x="147" y="232"/>
                  </a:cubicBezTo>
                  <a:close/>
                  <a:moveTo>
                    <a:pt x="124" y="228"/>
                  </a:moveTo>
                  <a:cubicBezTo>
                    <a:pt x="145" y="228"/>
                    <a:pt x="145" y="228"/>
                    <a:pt x="145" y="228"/>
                  </a:cubicBezTo>
                  <a:cubicBezTo>
                    <a:pt x="145" y="214"/>
                    <a:pt x="145" y="214"/>
                    <a:pt x="145" y="214"/>
                  </a:cubicBezTo>
                  <a:cubicBezTo>
                    <a:pt x="124" y="214"/>
                    <a:pt x="124" y="214"/>
                    <a:pt x="124" y="214"/>
                  </a:cubicBezTo>
                  <a:lnTo>
                    <a:pt x="124" y="228"/>
                  </a:lnTo>
                  <a:close/>
                  <a:moveTo>
                    <a:pt x="118" y="232"/>
                  </a:moveTo>
                  <a:cubicBezTo>
                    <a:pt x="93" y="232"/>
                    <a:pt x="93" y="232"/>
                    <a:pt x="93" y="232"/>
                  </a:cubicBezTo>
                  <a:cubicBezTo>
                    <a:pt x="92" y="232"/>
                    <a:pt x="91" y="231"/>
                    <a:pt x="91" y="230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211"/>
                    <a:pt x="92" y="210"/>
                    <a:pt x="93" y="210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19" y="210"/>
                    <a:pt x="120" y="211"/>
                    <a:pt x="120" y="212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31"/>
                    <a:pt x="119" y="232"/>
                    <a:pt x="118" y="232"/>
                  </a:cubicBezTo>
                  <a:close/>
                  <a:moveTo>
                    <a:pt x="95" y="228"/>
                  </a:moveTo>
                  <a:cubicBezTo>
                    <a:pt x="116" y="228"/>
                    <a:pt x="116" y="228"/>
                    <a:pt x="116" y="228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95" y="214"/>
                    <a:pt x="95" y="214"/>
                    <a:pt x="95" y="214"/>
                  </a:cubicBezTo>
                  <a:lnTo>
                    <a:pt x="95" y="228"/>
                  </a:lnTo>
                  <a:close/>
                  <a:moveTo>
                    <a:pt x="177" y="210"/>
                  </a:moveTo>
                  <a:cubicBezTo>
                    <a:pt x="152" y="210"/>
                    <a:pt x="152" y="210"/>
                    <a:pt x="152" y="210"/>
                  </a:cubicBezTo>
                  <a:cubicBezTo>
                    <a:pt x="151" y="210"/>
                    <a:pt x="150" y="209"/>
                    <a:pt x="150" y="208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50" y="190"/>
                    <a:pt x="151" y="189"/>
                    <a:pt x="152" y="189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78" y="189"/>
                    <a:pt x="179" y="190"/>
                    <a:pt x="179" y="191"/>
                  </a:cubicBezTo>
                  <a:cubicBezTo>
                    <a:pt x="179" y="208"/>
                    <a:pt x="179" y="208"/>
                    <a:pt x="179" y="208"/>
                  </a:cubicBezTo>
                  <a:cubicBezTo>
                    <a:pt x="179" y="209"/>
                    <a:pt x="178" y="210"/>
                    <a:pt x="177" y="210"/>
                  </a:cubicBezTo>
                  <a:close/>
                  <a:moveTo>
                    <a:pt x="154" y="206"/>
                  </a:moveTo>
                  <a:cubicBezTo>
                    <a:pt x="175" y="206"/>
                    <a:pt x="175" y="206"/>
                    <a:pt x="175" y="206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54" y="193"/>
                    <a:pt x="154" y="193"/>
                    <a:pt x="154" y="193"/>
                  </a:cubicBezTo>
                  <a:lnTo>
                    <a:pt x="154" y="206"/>
                  </a:lnTo>
                  <a:close/>
                  <a:moveTo>
                    <a:pt x="147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1" y="210"/>
                    <a:pt x="120" y="209"/>
                    <a:pt x="120" y="208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20" y="190"/>
                    <a:pt x="121" y="189"/>
                    <a:pt x="122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8" y="189"/>
                    <a:pt x="149" y="190"/>
                    <a:pt x="149" y="191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9" y="209"/>
                    <a:pt x="148" y="210"/>
                    <a:pt x="147" y="210"/>
                  </a:cubicBezTo>
                  <a:close/>
                  <a:moveTo>
                    <a:pt x="124" y="206"/>
                  </a:moveTo>
                  <a:cubicBezTo>
                    <a:pt x="145" y="206"/>
                    <a:pt x="145" y="206"/>
                    <a:pt x="145" y="206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24" y="193"/>
                    <a:pt x="124" y="193"/>
                    <a:pt x="124" y="193"/>
                  </a:cubicBezTo>
                  <a:lnTo>
                    <a:pt x="124" y="206"/>
                  </a:lnTo>
                  <a:close/>
                  <a:moveTo>
                    <a:pt x="118" y="210"/>
                  </a:moveTo>
                  <a:cubicBezTo>
                    <a:pt x="93" y="210"/>
                    <a:pt x="93" y="210"/>
                    <a:pt x="93" y="210"/>
                  </a:cubicBezTo>
                  <a:cubicBezTo>
                    <a:pt x="92" y="210"/>
                    <a:pt x="91" y="209"/>
                    <a:pt x="91" y="208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91" y="190"/>
                    <a:pt x="92" y="189"/>
                    <a:pt x="93" y="189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9" y="189"/>
                    <a:pt x="120" y="190"/>
                    <a:pt x="120" y="191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19" y="210"/>
                    <a:pt x="118" y="210"/>
                  </a:cubicBezTo>
                  <a:close/>
                  <a:moveTo>
                    <a:pt x="95" y="206"/>
                  </a:moveTo>
                  <a:cubicBezTo>
                    <a:pt x="116" y="206"/>
                    <a:pt x="116" y="206"/>
                    <a:pt x="116" y="206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95" y="193"/>
                    <a:pt x="95" y="193"/>
                    <a:pt x="95" y="193"/>
                  </a:cubicBezTo>
                  <a:lnTo>
                    <a:pt x="95" y="206"/>
                  </a:lnTo>
                  <a:close/>
                  <a:moveTo>
                    <a:pt x="177" y="188"/>
                  </a:moveTo>
                  <a:cubicBezTo>
                    <a:pt x="152" y="188"/>
                    <a:pt x="152" y="188"/>
                    <a:pt x="152" y="188"/>
                  </a:cubicBezTo>
                  <a:cubicBezTo>
                    <a:pt x="151" y="188"/>
                    <a:pt x="150" y="187"/>
                    <a:pt x="150" y="186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0" y="168"/>
                    <a:pt x="151" y="167"/>
                    <a:pt x="152" y="167"/>
                  </a:cubicBezTo>
                  <a:cubicBezTo>
                    <a:pt x="177" y="167"/>
                    <a:pt x="177" y="167"/>
                    <a:pt x="177" y="167"/>
                  </a:cubicBezTo>
                  <a:cubicBezTo>
                    <a:pt x="178" y="167"/>
                    <a:pt x="179" y="168"/>
                    <a:pt x="179" y="169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9" y="187"/>
                    <a:pt x="178" y="188"/>
                    <a:pt x="177" y="188"/>
                  </a:cubicBezTo>
                  <a:close/>
                  <a:moveTo>
                    <a:pt x="154" y="184"/>
                  </a:moveTo>
                  <a:cubicBezTo>
                    <a:pt x="175" y="184"/>
                    <a:pt x="175" y="184"/>
                    <a:pt x="175" y="184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54" y="171"/>
                    <a:pt x="154" y="171"/>
                    <a:pt x="154" y="171"/>
                  </a:cubicBezTo>
                  <a:lnTo>
                    <a:pt x="154" y="184"/>
                  </a:lnTo>
                  <a:close/>
                  <a:moveTo>
                    <a:pt x="147" y="188"/>
                  </a:moveTo>
                  <a:cubicBezTo>
                    <a:pt x="122" y="188"/>
                    <a:pt x="122" y="188"/>
                    <a:pt x="122" y="188"/>
                  </a:cubicBezTo>
                  <a:cubicBezTo>
                    <a:pt x="121" y="188"/>
                    <a:pt x="120" y="187"/>
                    <a:pt x="120" y="186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0" y="168"/>
                    <a:pt x="121" y="167"/>
                    <a:pt x="122" y="167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8" y="167"/>
                    <a:pt x="149" y="168"/>
                    <a:pt x="149" y="169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149" y="187"/>
                    <a:pt x="148" y="188"/>
                    <a:pt x="147" y="188"/>
                  </a:cubicBezTo>
                  <a:close/>
                  <a:moveTo>
                    <a:pt x="124" y="184"/>
                  </a:moveTo>
                  <a:cubicBezTo>
                    <a:pt x="145" y="184"/>
                    <a:pt x="145" y="184"/>
                    <a:pt x="145" y="184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24" y="171"/>
                    <a:pt x="124" y="171"/>
                    <a:pt x="124" y="171"/>
                  </a:cubicBezTo>
                  <a:lnTo>
                    <a:pt x="124" y="184"/>
                  </a:lnTo>
                  <a:close/>
                  <a:moveTo>
                    <a:pt x="118" y="188"/>
                  </a:moveTo>
                  <a:cubicBezTo>
                    <a:pt x="93" y="188"/>
                    <a:pt x="93" y="188"/>
                    <a:pt x="93" y="188"/>
                  </a:cubicBezTo>
                  <a:cubicBezTo>
                    <a:pt x="92" y="188"/>
                    <a:pt x="91" y="187"/>
                    <a:pt x="91" y="186"/>
                  </a:cubicBezTo>
                  <a:cubicBezTo>
                    <a:pt x="91" y="169"/>
                    <a:pt x="91" y="169"/>
                    <a:pt x="91" y="169"/>
                  </a:cubicBezTo>
                  <a:cubicBezTo>
                    <a:pt x="91" y="168"/>
                    <a:pt x="92" y="167"/>
                    <a:pt x="93" y="167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9" y="167"/>
                    <a:pt x="120" y="168"/>
                    <a:pt x="120" y="169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7"/>
                    <a:pt x="119" y="188"/>
                    <a:pt x="118" y="188"/>
                  </a:cubicBezTo>
                  <a:close/>
                  <a:moveTo>
                    <a:pt x="95" y="184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95" y="171"/>
                    <a:pt x="95" y="171"/>
                    <a:pt x="95" y="171"/>
                  </a:cubicBezTo>
                  <a:lnTo>
                    <a:pt x="95" y="184"/>
                  </a:lnTo>
                  <a:close/>
                  <a:moveTo>
                    <a:pt x="177" y="166"/>
                  </a:moveTo>
                  <a:cubicBezTo>
                    <a:pt x="152" y="166"/>
                    <a:pt x="152" y="166"/>
                    <a:pt x="152" y="166"/>
                  </a:cubicBezTo>
                  <a:cubicBezTo>
                    <a:pt x="151" y="166"/>
                    <a:pt x="150" y="165"/>
                    <a:pt x="150" y="164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0" y="154"/>
                    <a:pt x="151" y="153"/>
                    <a:pt x="152" y="153"/>
                  </a:cubicBezTo>
                  <a:cubicBezTo>
                    <a:pt x="177" y="153"/>
                    <a:pt x="177" y="153"/>
                    <a:pt x="177" y="153"/>
                  </a:cubicBezTo>
                  <a:cubicBezTo>
                    <a:pt x="178" y="153"/>
                    <a:pt x="179" y="154"/>
                    <a:pt x="179" y="155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165"/>
                    <a:pt x="178" y="166"/>
                    <a:pt x="177" y="166"/>
                  </a:cubicBezTo>
                  <a:close/>
                  <a:moveTo>
                    <a:pt x="154" y="162"/>
                  </a:moveTo>
                  <a:cubicBezTo>
                    <a:pt x="175" y="162"/>
                    <a:pt x="175" y="162"/>
                    <a:pt x="175" y="162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54" y="157"/>
                    <a:pt x="154" y="157"/>
                    <a:pt x="154" y="157"/>
                  </a:cubicBezTo>
                  <a:lnTo>
                    <a:pt x="154" y="162"/>
                  </a:lnTo>
                  <a:close/>
                  <a:moveTo>
                    <a:pt x="147" y="166"/>
                  </a:moveTo>
                  <a:cubicBezTo>
                    <a:pt x="122" y="166"/>
                    <a:pt x="122" y="166"/>
                    <a:pt x="122" y="166"/>
                  </a:cubicBezTo>
                  <a:cubicBezTo>
                    <a:pt x="121" y="166"/>
                    <a:pt x="120" y="165"/>
                    <a:pt x="120" y="164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54"/>
                    <a:pt x="121" y="153"/>
                    <a:pt x="122" y="153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48" y="153"/>
                    <a:pt x="149" y="154"/>
                    <a:pt x="149" y="155"/>
                  </a:cubicBezTo>
                  <a:cubicBezTo>
                    <a:pt x="149" y="164"/>
                    <a:pt x="149" y="164"/>
                    <a:pt x="149" y="164"/>
                  </a:cubicBezTo>
                  <a:cubicBezTo>
                    <a:pt x="149" y="165"/>
                    <a:pt x="148" y="166"/>
                    <a:pt x="147" y="166"/>
                  </a:cubicBezTo>
                  <a:close/>
                  <a:moveTo>
                    <a:pt x="124" y="162"/>
                  </a:moveTo>
                  <a:cubicBezTo>
                    <a:pt x="145" y="162"/>
                    <a:pt x="145" y="162"/>
                    <a:pt x="145" y="162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24" y="157"/>
                    <a:pt x="124" y="157"/>
                    <a:pt x="124" y="157"/>
                  </a:cubicBezTo>
                  <a:lnTo>
                    <a:pt x="124" y="162"/>
                  </a:lnTo>
                  <a:close/>
                  <a:moveTo>
                    <a:pt x="118" y="166"/>
                  </a:moveTo>
                  <a:cubicBezTo>
                    <a:pt x="93" y="166"/>
                    <a:pt x="93" y="166"/>
                    <a:pt x="93" y="166"/>
                  </a:cubicBezTo>
                  <a:cubicBezTo>
                    <a:pt x="92" y="166"/>
                    <a:pt x="91" y="165"/>
                    <a:pt x="91" y="16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3" y="153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19" y="153"/>
                    <a:pt x="120" y="154"/>
                    <a:pt x="120" y="155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0" y="165"/>
                    <a:pt x="119" y="166"/>
                    <a:pt x="118" y="166"/>
                  </a:cubicBezTo>
                  <a:close/>
                  <a:moveTo>
                    <a:pt x="95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95" y="157"/>
                    <a:pt x="95" y="157"/>
                    <a:pt x="95" y="157"/>
                  </a:cubicBezTo>
                  <a:lnTo>
                    <a:pt x="95" y="162"/>
                  </a:lnTo>
                  <a:close/>
                  <a:moveTo>
                    <a:pt x="182" y="106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83" y="106"/>
                    <a:pt x="79" y="102"/>
                    <a:pt x="79" y="9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0"/>
                    <a:pt x="83" y="15"/>
                    <a:pt x="88" y="15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7" y="15"/>
                    <a:pt x="191" y="20"/>
                    <a:pt x="191" y="2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102"/>
                    <a:pt x="187" y="106"/>
                    <a:pt x="182" y="106"/>
                  </a:cubicBezTo>
                  <a:close/>
                  <a:moveTo>
                    <a:pt x="88" y="19"/>
                  </a:moveTo>
                  <a:cubicBezTo>
                    <a:pt x="85" y="19"/>
                    <a:pt x="83" y="22"/>
                    <a:pt x="83" y="2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9"/>
                    <a:pt x="85" y="102"/>
                    <a:pt x="88" y="102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5" y="102"/>
                    <a:pt x="187" y="99"/>
                    <a:pt x="187" y="9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2"/>
                    <a:pt x="185" y="19"/>
                    <a:pt x="182" y="19"/>
                  </a:cubicBezTo>
                  <a:lnTo>
                    <a:pt x="88" y="19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04" name="desktop" title="a desktop PC">
              <a:extLst>
                <a:ext uri="{FF2B5EF4-FFF2-40B4-BE49-F238E27FC236}">
                  <a16:creationId xmlns:a16="http://schemas.microsoft.com/office/drawing/2014/main" id="{645AC256-419B-4BB6-A3D2-2EE3966672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7178" y="5949848"/>
              <a:ext cx="257780" cy="253572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530461E-BFDC-44AF-B165-76B9F80CB9F5}"/>
                </a:ext>
              </a:extLst>
            </p:cNvPr>
            <p:cNvCxnSpPr>
              <a:cxnSpLocks/>
            </p:cNvCxnSpPr>
            <p:nvPr/>
          </p:nvCxnSpPr>
          <p:spPr>
            <a:xfrm>
              <a:off x="1329646" y="5095719"/>
              <a:ext cx="0" cy="769563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F076B2E2-D73B-408B-B757-1BA845647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662974" y="5916752"/>
              <a:ext cx="298302" cy="29830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E0E339A-AB6F-42F5-ACAB-7D03239AB130}"/>
                </a:ext>
              </a:extLst>
            </p:cNvPr>
            <p:cNvSpPr txBox="1"/>
            <p:nvPr/>
          </p:nvSpPr>
          <p:spPr>
            <a:xfrm>
              <a:off x="1188115" y="5749477"/>
              <a:ext cx="291535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PC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539E684-3ADF-40F2-940E-0AD142993C5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99" y="5589869"/>
              <a:ext cx="78143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2C079AE-3E5E-4253-92A2-5E1E187F3F5A}"/>
                </a:ext>
              </a:extLst>
            </p:cNvPr>
            <p:cNvCxnSpPr>
              <a:cxnSpLocks/>
            </p:cNvCxnSpPr>
            <p:nvPr/>
          </p:nvCxnSpPr>
          <p:spPr>
            <a:xfrm>
              <a:off x="1789933" y="5599102"/>
              <a:ext cx="0" cy="236002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D96F7AC-49C9-4CE4-96AF-5AD4D29F93D5}"/>
                </a:ext>
              </a:extLst>
            </p:cNvPr>
            <p:cNvSpPr txBox="1"/>
            <p:nvPr/>
          </p:nvSpPr>
          <p:spPr>
            <a:xfrm>
              <a:off x="1539443" y="5638677"/>
              <a:ext cx="501566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Soft Phones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D510826-BFEB-4427-8719-20D7A4D9A548}"/>
              </a:ext>
            </a:extLst>
          </p:cNvPr>
          <p:cNvGrpSpPr/>
          <p:nvPr/>
        </p:nvGrpSpPr>
        <p:grpSpPr>
          <a:xfrm>
            <a:off x="1755479" y="1898331"/>
            <a:ext cx="4953426" cy="5057432"/>
            <a:chOff x="679957" y="1118812"/>
            <a:chExt cx="4953426" cy="5057432"/>
          </a:xfrm>
        </p:grpSpPr>
        <p:pic>
          <p:nvPicPr>
            <p:cNvPr id="166" name="Picture 2" descr="https://documents.lucidchart.com/documents/1d51069d-e2e3-4b8c-b281-52e5b174dd48/pages/0_0?a=853&amp;x=308&amp;y=324&amp;w=634&amp;h=801&amp;store=1&amp;accept=image%2F*&amp;auth=LCA%20244b073d671cc8c68575f56ca945b196bb37da71-ts%3D1550571137">
              <a:extLst>
                <a:ext uri="{FF2B5EF4-FFF2-40B4-BE49-F238E27FC236}">
                  <a16:creationId xmlns:a16="http://schemas.microsoft.com/office/drawing/2014/main" id="{A2B270F4-E597-45A3-A624-F1D28269A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3878" y="1536572"/>
              <a:ext cx="3839505" cy="4639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82BA900-4B32-47A1-A700-E1EFD80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04086" y="6041536"/>
              <a:ext cx="220919" cy="134707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B75E47E2-CD3A-4CB7-AA10-E540A3BD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35266" y="4970402"/>
              <a:ext cx="220919" cy="134707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8E8D149F-5880-4462-8569-4D71FB357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2034" t="11680" r="10428" b="19458"/>
            <a:stretch/>
          </p:blipFill>
          <p:spPr>
            <a:xfrm>
              <a:off x="2292588" y="3831547"/>
              <a:ext cx="205689" cy="92762"/>
            </a:xfrm>
            <a:prstGeom prst="rect">
              <a:avLst/>
            </a:prstGeom>
          </p:spPr>
        </p:pic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70722555-09B2-4AAA-869A-A7C502E511B1}"/>
                </a:ext>
              </a:extLst>
            </p:cNvPr>
            <p:cNvSpPr/>
            <p:nvPr/>
          </p:nvSpPr>
          <p:spPr>
            <a:xfrm>
              <a:off x="2565245" y="4407429"/>
              <a:ext cx="725566" cy="41357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202234"/>
                </a:solidFill>
                <a:latin typeface="Franklin Gothic Book"/>
              </a:endParaRPr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CD7A1873-2F7E-4DC1-9FE8-D99B9814E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19" y="4268390"/>
              <a:ext cx="842893" cy="376712"/>
            </a:xfrm>
            <a:prstGeom prst="rect">
              <a:avLst/>
            </a:prstGeom>
          </p:spPr>
        </p:pic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70B2CFAE-6B07-4348-98C8-73E21FC45B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16625" y="4456747"/>
              <a:ext cx="948044" cy="90140"/>
            </a:xfrm>
            <a:prstGeom prst="straightConnector1">
              <a:avLst/>
            </a:prstGeom>
            <a:ln>
              <a:solidFill>
                <a:schemeClr val="tx1">
                  <a:alpha val="5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7801C41-57A8-41EE-8D33-A5C7DA6CBB50}"/>
                </a:ext>
              </a:extLst>
            </p:cNvPr>
            <p:cNvSpPr txBox="1"/>
            <p:nvPr/>
          </p:nvSpPr>
          <p:spPr>
            <a:xfrm>
              <a:off x="679957" y="4579694"/>
              <a:ext cx="1134876" cy="249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US" sz="1020" dirty="0">
                  <a:solidFill>
                    <a:srgbClr val="202234"/>
                  </a:solidFill>
                  <a:latin typeface="Franklin Gothic Book"/>
                </a:rPr>
                <a:t>Appliance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E57448E-9624-4B07-96B3-6866F0506DE9}"/>
                </a:ext>
              </a:extLst>
            </p:cNvPr>
            <p:cNvSpPr txBox="1"/>
            <p:nvPr/>
          </p:nvSpPr>
          <p:spPr>
            <a:xfrm>
              <a:off x="1542275" y="4438375"/>
              <a:ext cx="604461" cy="47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224" dirty="0">
                  <a:solidFill>
                    <a:srgbClr val="202234"/>
                  </a:solidFill>
                  <a:latin typeface="Franklin Gothic Book"/>
                </a:rPr>
                <a:t>Mirror</a:t>
              </a:r>
            </a:p>
            <a:p>
              <a:pPr defTabSz="932597">
                <a:defRPr/>
              </a:pPr>
              <a:r>
                <a:rPr lang="en-US" sz="1224" dirty="0">
                  <a:solidFill>
                    <a:srgbClr val="202234"/>
                  </a:solidFill>
                  <a:latin typeface="Franklin Gothic Book"/>
                </a:rPr>
                <a:t>Traffic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1F6018-7903-437C-B53D-12FE003319B7}"/>
                </a:ext>
              </a:extLst>
            </p:cNvPr>
            <p:cNvSpPr txBox="1"/>
            <p:nvPr/>
          </p:nvSpPr>
          <p:spPr>
            <a:xfrm>
              <a:off x="2312654" y="1835010"/>
              <a:ext cx="484916" cy="38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36" dirty="0"/>
                <a:t>OT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5EA86E-95FB-4909-9A06-400E3A079D05}"/>
                </a:ext>
              </a:extLst>
            </p:cNvPr>
            <p:cNvCxnSpPr/>
            <p:nvPr/>
          </p:nvCxnSpPr>
          <p:spPr>
            <a:xfrm>
              <a:off x="2416549" y="1808626"/>
              <a:ext cx="307553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3DB55F4-3993-4569-BED8-4C5C0D0385AB}"/>
                </a:ext>
              </a:extLst>
            </p:cNvPr>
            <p:cNvSpPr txBox="1"/>
            <p:nvPr/>
          </p:nvSpPr>
          <p:spPr>
            <a:xfrm>
              <a:off x="2312654" y="1466906"/>
              <a:ext cx="377992" cy="38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36" dirty="0"/>
                <a:t>IT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618646A-785E-4D4F-A29A-0723F4DB7CCE}"/>
                </a:ext>
              </a:extLst>
            </p:cNvPr>
            <p:cNvCxnSpPr>
              <a:cxnSpLocks/>
            </p:cNvCxnSpPr>
            <p:nvPr/>
          </p:nvCxnSpPr>
          <p:spPr>
            <a:xfrm>
              <a:off x="3723570" y="1694351"/>
              <a:ext cx="0" cy="234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0BC7A694-9A8D-4C70-B48D-CF34C418D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578" y="1694351"/>
              <a:ext cx="0" cy="234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0C58332-9A54-4258-B8D2-62952DA6AD84}"/>
                </a:ext>
              </a:extLst>
            </p:cNvPr>
            <p:cNvSpPr txBox="1"/>
            <p:nvPr/>
          </p:nvSpPr>
          <p:spPr>
            <a:xfrm>
              <a:off x="3498323" y="1118812"/>
              <a:ext cx="770898" cy="320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40" b="1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E84BCF8-1FE8-45A8-876A-492829C1A904}"/>
              </a:ext>
            </a:extLst>
          </p:cNvPr>
          <p:cNvGrpSpPr/>
          <p:nvPr/>
        </p:nvGrpSpPr>
        <p:grpSpPr>
          <a:xfrm>
            <a:off x="2281564" y="1917741"/>
            <a:ext cx="5410318" cy="4973763"/>
            <a:chOff x="6920974" y="1118812"/>
            <a:chExt cx="5410318" cy="4973763"/>
          </a:xfrm>
        </p:grpSpPr>
        <p:pic>
          <p:nvPicPr>
            <p:cNvPr id="182" name="Picture 2" descr="https://documents.lucidchart.com/documents/3208560b-a482-4c04-a442-88444c6031e5/pages/0_0?a=529&amp;x=685&amp;y=405&amp;w=761&amp;h=759&amp;store=1&amp;accept=image%2F*&amp;auth=LCA%20126e1eb20c6a52f314423966b99a0bab6f1d4c26-ts%3D1550669591">
              <a:extLst>
                <a:ext uri="{FF2B5EF4-FFF2-40B4-BE49-F238E27FC236}">
                  <a16:creationId xmlns:a16="http://schemas.microsoft.com/office/drawing/2014/main" id="{A0AB6659-895F-441D-9364-90845DA448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20974" y="1603616"/>
              <a:ext cx="4896662" cy="448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9EED4D4-96A6-43C3-AA73-A646D79F90AD}"/>
                </a:ext>
              </a:extLst>
            </p:cNvPr>
            <p:cNvSpPr/>
            <p:nvPr/>
          </p:nvSpPr>
          <p:spPr>
            <a:xfrm>
              <a:off x="7153531" y="4358830"/>
              <a:ext cx="725358" cy="591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B27B107-268F-4695-9CF5-49A1351DFD15}"/>
                </a:ext>
              </a:extLst>
            </p:cNvPr>
            <p:cNvGrpSpPr/>
            <p:nvPr/>
          </p:nvGrpSpPr>
          <p:grpSpPr>
            <a:xfrm>
              <a:off x="8552703" y="2240390"/>
              <a:ext cx="3778589" cy="1962407"/>
              <a:chOff x="8542003" y="1737563"/>
              <a:chExt cx="3704835" cy="1924103"/>
            </a:xfrm>
          </p:grpSpPr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8B651860-1189-400F-A92E-9A9C87B0BE7E}"/>
                  </a:ext>
                </a:extLst>
              </p:cNvPr>
              <p:cNvSpPr/>
              <p:nvPr/>
            </p:nvSpPr>
            <p:spPr>
              <a:xfrm>
                <a:off x="9760473" y="3173296"/>
                <a:ext cx="1048497" cy="48837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srgbClr val="202234"/>
                  </a:solidFill>
                  <a:latin typeface="Franklin Gothic Book"/>
                </a:endParaRPr>
              </a:p>
            </p:txBody>
          </p:sp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3345EA84-AB52-4C3D-A195-FEBDAAAF7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6879" y="1737563"/>
                <a:ext cx="1640863" cy="441679"/>
              </a:xfrm>
              <a:prstGeom prst="rect">
                <a:avLst/>
              </a:prstGeom>
            </p:spPr>
          </p:pic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0571C7F1-7A1A-4092-8968-BBBF2F1D50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3086" y="2242528"/>
                <a:ext cx="1269740" cy="930768"/>
              </a:xfrm>
              <a:prstGeom prst="straightConnector1">
                <a:avLst/>
              </a:prstGeom>
              <a:ln>
                <a:solidFill>
                  <a:schemeClr val="tx1">
                    <a:alpha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045FF4B-A7D3-43A4-9037-22622F9FB60D}"/>
                  </a:ext>
                </a:extLst>
              </p:cNvPr>
              <p:cNvSpPr txBox="1"/>
              <p:nvPr/>
            </p:nvSpPr>
            <p:spPr>
              <a:xfrm>
                <a:off x="10906714" y="2132248"/>
                <a:ext cx="1340124" cy="24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020" dirty="0">
                    <a:solidFill>
                      <a:srgbClr val="202234"/>
                    </a:solidFill>
                    <a:latin typeface="Franklin Gothic Book"/>
                  </a:rPr>
                  <a:t>Appliance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4A1354D-F9A9-49BB-A7C5-E2BDA518C63C}"/>
                  </a:ext>
                </a:extLst>
              </p:cNvPr>
              <p:cNvSpPr txBox="1"/>
              <p:nvPr/>
            </p:nvSpPr>
            <p:spPr>
              <a:xfrm>
                <a:off x="10593190" y="2606575"/>
                <a:ext cx="537841" cy="413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Mirror</a:t>
                </a:r>
              </a:p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Traffic</a:t>
                </a:r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7D8C433D-0349-44CB-8D65-0048CCB2928E}"/>
                  </a:ext>
                </a:extLst>
              </p:cNvPr>
              <p:cNvSpPr/>
              <p:nvPr/>
            </p:nvSpPr>
            <p:spPr>
              <a:xfrm>
                <a:off x="8542003" y="3173296"/>
                <a:ext cx="1048497" cy="48837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srgbClr val="202234"/>
                  </a:solidFill>
                  <a:latin typeface="Franklin Gothic Book"/>
                </a:endParaRPr>
              </a:p>
            </p:txBody>
          </p: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AFA5B20A-0553-4D8F-BB15-36275523CA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6302" y="2242526"/>
                <a:ext cx="227414" cy="930769"/>
              </a:xfrm>
              <a:prstGeom prst="straightConnector1">
                <a:avLst/>
              </a:prstGeom>
              <a:ln>
                <a:solidFill>
                  <a:schemeClr val="tx1">
                    <a:alpha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7F178E8E-A262-4E2C-9911-FC9FE20EF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3085" y="2164081"/>
                <a:ext cx="955804" cy="337438"/>
              </a:xfrm>
              <a:prstGeom prst="straightConnector1">
                <a:avLst/>
              </a:prstGeom>
              <a:ln>
                <a:solidFill>
                  <a:schemeClr val="tx1">
                    <a:alpha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492DD248-013F-4A6A-AF42-4FDD3B6F9A1A}"/>
                  </a:ext>
                </a:extLst>
              </p:cNvPr>
              <p:cNvSpPr/>
              <p:nvPr/>
            </p:nvSpPr>
            <p:spPr>
              <a:xfrm>
                <a:off x="8827389" y="2285270"/>
                <a:ext cx="535698" cy="48837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srgbClr val="202234"/>
                  </a:solidFill>
                  <a:latin typeface="Franklin Gothic Book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3675F94-00DD-4E95-9C9E-0A9F87FAF710}"/>
                  </a:ext>
                </a:extLst>
              </p:cNvPr>
              <p:cNvSpPr txBox="1"/>
              <p:nvPr/>
            </p:nvSpPr>
            <p:spPr>
              <a:xfrm>
                <a:off x="10016638" y="2582106"/>
                <a:ext cx="537841" cy="413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Mirror</a:t>
                </a:r>
              </a:p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Traffic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BAE6C6B-5913-4EB9-9B31-D1CBA9C5809A}"/>
                  </a:ext>
                </a:extLst>
              </p:cNvPr>
              <p:cNvSpPr txBox="1"/>
              <p:nvPr/>
            </p:nvSpPr>
            <p:spPr>
              <a:xfrm>
                <a:off x="9564322" y="1916805"/>
                <a:ext cx="537841" cy="413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Mirror</a:t>
                </a:r>
              </a:p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Traffic</a:t>
                </a:r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8B6B092-0AB3-4F35-B4A2-F66788729552}"/>
                </a:ext>
              </a:extLst>
            </p:cNvPr>
            <p:cNvSpPr txBox="1"/>
            <p:nvPr/>
          </p:nvSpPr>
          <p:spPr>
            <a:xfrm>
              <a:off x="7366406" y="1900521"/>
              <a:ext cx="484916" cy="38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36" dirty="0"/>
                <a:t>OT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3FC3DE1-8D24-4C2B-9DBB-2EDF545EC9F4}"/>
                </a:ext>
              </a:extLst>
            </p:cNvPr>
            <p:cNvCxnSpPr/>
            <p:nvPr/>
          </p:nvCxnSpPr>
          <p:spPr>
            <a:xfrm>
              <a:off x="7491533" y="1868745"/>
              <a:ext cx="370405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52DCCAA-D4DB-4D8F-91C0-63B82F99D6D2}"/>
                </a:ext>
              </a:extLst>
            </p:cNvPr>
            <p:cNvSpPr txBox="1"/>
            <p:nvPr/>
          </p:nvSpPr>
          <p:spPr>
            <a:xfrm>
              <a:off x="7366406" y="1457190"/>
              <a:ext cx="377992" cy="38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36" dirty="0"/>
                <a:t>IT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AEA4FD1-147E-4759-89BE-20E1AAEF59E0}"/>
                </a:ext>
              </a:extLst>
            </p:cNvPr>
            <p:cNvCxnSpPr>
              <a:cxnSpLocks/>
            </p:cNvCxnSpPr>
            <p:nvPr/>
          </p:nvCxnSpPr>
          <p:spPr>
            <a:xfrm>
              <a:off x="9065660" y="1731117"/>
              <a:ext cx="0" cy="282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6BC13C8-9F75-4911-87F1-097A5B53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5011" y="1731117"/>
              <a:ext cx="0" cy="282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4379D59-802D-4085-A32F-8E8EF86C9037}"/>
                </a:ext>
              </a:extLst>
            </p:cNvPr>
            <p:cNvSpPr txBox="1"/>
            <p:nvPr/>
          </p:nvSpPr>
          <p:spPr>
            <a:xfrm>
              <a:off x="8552703" y="1118812"/>
              <a:ext cx="1826625" cy="320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40" b="1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Tree / Star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01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9" grpId="0"/>
      <p:bldP spid="3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4 – Gathering site Information</a:t>
            </a:r>
            <a:endParaRPr lang="en-IL" sz="285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472325" y="994407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472325" y="2730175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324737" y="1665351"/>
            <a:ext cx="2893098" cy="75648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Site</a:t>
            </a:r>
            <a:r>
              <a:rPr lang="en-US" sz="1400" dirty="0"/>
              <a:t> deployment </a:t>
            </a:r>
            <a:br>
              <a:rPr lang="en-US" sz="1400" dirty="0"/>
            </a:br>
            <a:r>
              <a:rPr lang="en-US" sz="1400" dirty="0"/>
              <a:t>      questionnaire” document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324737" y="3380865"/>
            <a:ext cx="3031326" cy="97007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Information provided by site and approved by partner 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No Blockers/mitigation plan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5ED13-E39E-4BB5-B063-145C78812647}"/>
              </a:ext>
            </a:extLst>
          </p:cNvPr>
          <p:cNvCxnSpPr>
            <a:cxnSpLocks/>
          </p:cNvCxnSpPr>
          <p:nvPr/>
        </p:nvCxnSpPr>
        <p:spPr>
          <a:xfrm>
            <a:off x="6484988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8DAA03B-4058-4BC5-82E6-9D7DB46F218F}"/>
              </a:ext>
            </a:extLst>
          </p:cNvPr>
          <p:cNvCxnSpPr>
            <a:cxnSpLocks/>
          </p:cNvCxnSpPr>
          <p:nvPr/>
        </p:nvCxnSpPr>
        <p:spPr>
          <a:xfrm>
            <a:off x="5424648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4D1999-6774-45E9-AD49-2CE4F5319AA0}"/>
              </a:ext>
            </a:extLst>
          </p:cNvPr>
          <p:cNvSpPr txBox="1"/>
          <p:nvPr/>
        </p:nvSpPr>
        <p:spPr>
          <a:xfrm>
            <a:off x="6469654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54B9886-2E14-4496-88A4-96869C27F699}"/>
              </a:ext>
            </a:extLst>
          </p:cNvPr>
          <p:cNvSpPr/>
          <p:nvPr/>
        </p:nvSpPr>
        <p:spPr bwMode="auto">
          <a:xfrm>
            <a:off x="3400129" y="1338957"/>
            <a:ext cx="2012668" cy="8184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Provide deployment kit</a:t>
            </a:r>
            <a:endParaRPr lang="en-IL" sz="14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33BA394-E96D-4042-8D35-25408BE2398F}"/>
              </a:ext>
            </a:extLst>
          </p:cNvPr>
          <p:cNvSpPr/>
          <p:nvPr/>
        </p:nvSpPr>
        <p:spPr bwMode="auto">
          <a:xfrm>
            <a:off x="3310462" y="2914455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62AA8C2-8BAD-4779-B476-B2B709B4CD8A}"/>
              </a:ext>
            </a:extLst>
          </p:cNvPr>
          <p:cNvSpPr/>
          <p:nvPr/>
        </p:nvSpPr>
        <p:spPr bwMode="auto">
          <a:xfrm>
            <a:off x="5550560" y="2434381"/>
            <a:ext cx="1896711" cy="5497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Complete site questionnaire 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61896D2-DD62-4EC4-A7A2-9CC1C63A48FC}"/>
              </a:ext>
            </a:extLst>
          </p:cNvPr>
          <p:cNvSpPr/>
          <p:nvPr/>
        </p:nvSpPr>
        <p:spPr bwMode="auto">
          <a:xfrm>
            <a:off x="5550560" y="3399471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Identify &amp; solve blockers</a:t>
            </a:r>
            <a:endParaRPr lang="en-IL" sz="1400" b="1" dirty="0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31A2764-66B4-434D-B886-D5D855DCE920}"/>
              </a:ext>
            </a:extLst>
          </p:cNvPr>
          <p:cNvCxnSpPr>
            <a:cxnSpLocks/>
            <a:stCxn id="52" idx="1"/>
            <a:endCxn id="51" idx="0"/>
          </p:cNvCxnSpPr>
          <p:nvPr/>
        </p:nvCxnSpPr>
        <p:spPr>
          <a:xfrm rot="10800000" flipV="1">
            <a:off x="3949370" y="2709251"/>
            <a:ext cx="1601190" cy="2052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0069800-9E37-4489-B164-3A5B103B5E36}"/>
              </a:ext>
            </a:extLst>
          </p:cNvPr>
          <p:cNvCxnSpPr>
            <a:cxnSpLocks/>
            <a:stCxn id="54" idx="1"/>
            <a:endCxn id="51" idx="2"/>
          </p:cNvCxnSpPr>
          <p:nvPr/>
        </p:nvCxnSpPr>
        <p:spPr>
          <a:xfrm rot="10800000">
            <a:off x="3949370" y="3453302"/>
            <a:ext cx="1601190" cy="220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2CBD679-260F-40C6-B0C0-BFB7935A7ED0}"/>
              </a:ext>
            </a:extLst>
          </p:cNvPr>
          <p:cNvSpPr txBox="1"/>
          <p:nvPr/>
        </p:nvSpPr>
        <p:spPr>
          <a:xfrm>
            <a:off x="4515963" y="2451656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D30D2D-CB47-4AE1-AF54-B8E6D1F0DF62}"/>
              </a:ext>
            </a:extLst>
          </p:cNvPr>
          <p:cNvSpPr txBox="1"/>
          <p:nvPr/>
        </p:nvSpPr>
        <p:spPr>
          <a:xfrm>
            <a:off x="4520877" y="341030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C0370D-1797-455D-B923-CC17E66584A2}"/>
              </a:ext>
            </a:extLst>
          </p:cNvPr>
          <p:cNvGrpSpPr/>
          <p:nvPr/>
        </p:nvGrpSpPr>
        <p:grpSpPr>
          <a:xfrm>
            <a:off x="8472325" y="4521375"/>
            <a:ext cx="3883738" cy="914400"/>
            <a:chOff x="8472325" y="4999851"/>
            <a:chExt cx="3883738" cy="914400"/>
          </a:xfrm>
        </p:grpSpPr>
        <p:pic>
          <p:nvPicPr>
            <p:cNvPr id="7" name="Graphic 6" descr="No sign">
              <a:extLst>
                <a:ext uri="{FF2B5EF4-FFF2-40B4-BE49-F238E27FC236}">
                  <a16:creationId xmlns:a16="http://schemas.microsoft.com/office/drawing/2014/main" id="{BDB6AF2B-E55F-4EED-8AC4-5AAB0F64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72325" y="4999851"/>
              <a:ext cx="914400" cy="9144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7D6B38-ADAF-40CE-9A40-094DE58AA98D}"/>
                </a:ext>
              </a:extLst>
            </p:cNvPr>
            <p:cNvSpPr txBox="1"/>
            <p:nvPr/>
          </p:nvSpPr>
          <p:spPr>
            <a:xfrm>
              <a:off x="9462963" y="5148723"/>
              <a:ext cx="2893100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Blockers Example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8F86BC0-A8CE-4B4D-A34E-B602E3FEA326}"/>
              </a:ext>
            </a:extLst>
          </p:cNvPr>
          <p:cNvSpPr txBox="1"/>
          <p:nvPr/>
        </p:nvSpPr>
        <p:spPr>
          <a:xfrm>
            <a:off x="9324736" y="5197923"/>
            <a:ext cx="2893099" cy="1431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Non-managed switch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3rd party manage the switch and not cooperating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Site is not cooperating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No rack space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77FEDD-9259-4187-AA4D-AF952996320C}"/>
              </a:ext>
            </a:extLst>
          </p:cNvPr>
          <p:cNvGrpSpPr/>
          <p:nvPr/>
        </p:nvGrpSpPr>
        <p:grpSpPr>
          <a:xfrm>
            <a:off x="97968" y="4998488"/>
            <a:ext cx="3031113" cy="914400"/>
            <a:chOff x="5021526" y="5198368"/>
            <a:chExt cx="3031113" cy="914400"/>
          </a:xfrm>
        </p:grpSpPr>
        <p:pic>
          <p:nvPicPr>
            <p:cNvPr id="70" name="Graphic 69" descr="Diploma roll with solid fill">
              <a:extLst>
                <a:ext uri="{FF2B5EF4-FFF2-40B4-BE49-F238E27FC236}">
                  <a16:creationId xmlns:a16="http://schemas.microsoft.com/office/drawing/2014/main" id="{080C95F4-C1C2-4762-94D8-9178EC484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01E71B-C8C6-4145-B5D7-A05394B3C8E2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531C4CB-4948-4AA8-8040-95F37F6B61FF}"/>
              </a:ext>
            </a:extLst>
          </p:cNvPr>
          <p:cNvSpPr txBox="1"/>
          <p:nvPr/>
        </p:nvSpPr>
        <p:spPr>
          <a:xfrm>
            <a:off x="952280" y="5460006"/>
            <a:ext cx="3322007" cy="12073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Costly adaptation is always a solution but should be prioritized after exhausting all creative alternatives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67" grpId="0"/>
      <p:bldP spid="72" grpId="0"/>
      <p:bldP spid="7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lluminated server room panel">
            <a:extLst>
              <a:ext uri="{FF2B5EF4-FFF2-40B4-BE49-F238E27FC236}">
                <a16:creationId xmlns:a16="http://schemas.microsoft.com/office/drawing/2014/main" id="{F8A39F75-ABB1-4B15-B7B5-F6A736E14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528"/>
            <a:ext cx="3021845" cy="20140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5 – Site Configuration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6484988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5424648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6469654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3400129" y="1338957"/>
            <a:ext cx="2012668" cy="8184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Implement site </a:t>
            </a:r>
            <a:r>
              <a:rPr lang="en-US" sz="1400" b="1"/>
              <a:t>survey data</a:t>
            </a:r>
            <a:r>
              <a:rPr lang="en-US" sz="1400" b="1" dirty="0"/>
              <a:t> configuration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3310462" y="2914455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5550560" y="2434381"/>
            <a:ext cx="1896711" cy="5497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Switch Configuration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5556296" y="4364189"/>
            <a:ext cx="1896711" cy="5493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Mount &amp; Cable Sensors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5550560" y="3399471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Firewall configuration</a:t>
            </a:r>
            <a:endParaRPr lang="en-IL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5553316" y="5328908"/>
            <a:ext cx="1893955" cy="5493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Prepare working Env.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3793449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19090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Switches</a:t>
            </a:r>
            <a:r>
              <a:rPr lang="en-US" dirty="0"/>
              <a:t> and Firewall </a:t>
            </a:r>
            <a:br>
              <a:rPr lang="en-US" dirty="0"/>
            </a:br>
            <a:r>
              <a:rPr lang="en-US" dirty="0"/>
              <a:t>      configured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Physical connectivity </a:t>
            </a:r>
            <a:br>
              <a:rPr lang="en-US" dirty="0"/>
            </a:br>
            <a:r>
              <a:rPr lang="en-US" dirty="0"/>
              <a:t>      completed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Sensor connected and </a:t>
            </a:r>
            <a:br>
              <a:rPr lang="en-US" dirty="0"/>
            </a:br>
            <a:r>
              <a:rPr lang="en-US" dirty="0"/>
              <a:t>      powerup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Eng. workstation ready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4444139"/>
            <a:ext cx="2671074" cy="120058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Switches and Firewall configured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Sensors mounted and cabled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1CDE69C-EDA6-42ED-8815-173FA0BA2E17}"/>
              </a:ext>
            </a:extLst>
          </p:cNvPr>
          <p:cNvCxnSpPr>
            <a:cxnSpLocks/>
            <a:stCxn id="33" idx="1"/>
            <a:endCxn id="3" idx="0"/>
          </p:cNvCxnSpPr>
          <p:nvPr/>
        </p:nvCxnSpPr>
        <p:spPr>
          <a:xfrm rot="10800000" flipV="1">
            <a:off x="3949370" y="2709251"/>
            <a:ext cx="1601190" cy="2052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CCF7391-343E-4F2F-9149-0B41C1CF5E8E}"/>
              </a:ext>
            </a:extLst>
          </p:cNvPr>
          <p:cNvCxnSpPr>
            <a:cxnSpLocks/>
            <a:stCxn id="35" idx="1"/>
            <a:endCxn id="3" idx="2"/>
          </p:cNvCxnSpPr>
          <p:nvPr/>
        </p:nvCxnSpPr>
        <p:spPr>
          <a:xfrm rot="10800000">
            <a:off x="3949370" y="3453302"/>
            <a:ext cx="1601190" cy="220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0F437A2-F489-4DDA-BD7B-F02D11AAE395}"/>
              </a:ext>
            </a:extLst>
          </p:cNvPr>
          <p:cNvSpPr txBox="1"/>
          <p:nvPr/>
        </p:nvSpPr>
        <p:spPr>
          <a:xfrm>
            <a:off x="4515963" y="2451656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CC6733-7B97-4138-A1F8-9D13EC2CCBCD}"/>
              </a:ext>
            </a:extLst>
          </p:cNvPr>
          <p:cNvSpPr txBox="1"/>
          <p:nvPr/>
        </p:nvSpPr>
        <p:spPr>
          <a:xfrm>
            <a:off x="4520877" y="341030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0A4A4-82BC-4510-AF99-65BBE94E3AA2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>
            <a:off x="6498916" y="3948840"/>
            <a:ext cx="5736" cy="415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92A485-6842-4505-91F0-D7F49460E1A8}"/>
              </a:ext>
            </a:extLst>
          </p:cNvPr>
          <p:cNvSpPr txBox="1"/>
          <p:nvPr/>
        </p:nvSpPr>
        <p:spPr>
          <a:xfrm>
            <a:off x="6477541" y="3952572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811FF0-1BC9-4EF3-8376-5E72E170D6DC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flipH="1">
            <a:off x="6500294" y="4913559"/>
            <a:ext cx="4358" cy="415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BF50DD8-F8FD-4DB6-8C1A-A0DDF3BC9D18}"/>
              </a:ext>
            </a:extLst>
          </p:cNvPr>
          <p:cNvSpPr txBox="1"/>
          <p:nvPr/>
        </p:nvSpPr>
        <p:spPr>
          <a:xfrm>
            <a:off x="6484988" y="491637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9BC029-D5EB-4CFE-9F73-0ED171300D34}"/>
              </a:ext>
            </a:extLst>
          </p:cNvPr>
          <p:cNvGrpSpPr/>
          <p:nvPr/>
        </p:nvGrpSpPr>
        <p:grpSpPr>
          <a:xfrm>
            <a:off x="97968" y="4998488"/>
            <a:ext cx="3031113" cy="914400"/>
            <a:chOff x="5021526" y="5198368"/>
            <a:chExt cx="3031113" cy="914400"/>
          </a:xfrm>
        </p:grpSpPr>
        <p:pic>
          <p:nvPicPr>
            <p:cNvPr id="57" name="Graphic 56" descr="Diploma roll with solid fill">
              <a:extLst>
                <a:ext uri="{FF2B5EF4-FFF2-40B4-BE49-F238E27FC236}">
                  <a16:creationId xmlns:a16="http://schemas.microsoft.com/office/drawing/2014/main" id="{43F2919C-5E3A-4ED3-8A77-E4B74BC9E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B3F3F1-C5BD-4637-8B9D-1C528EA9BF2E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F963C85-5FA7-4713-AB05-4A1D7FB739C7}"/>
              </a:ext>
            </a:extLst>
          </p:cNvPr>
          <p:cNvSpPr txBox="1"/>
          <p:nvPr/>
        </p:nvSpPr>
        <p:spPr>
          <a:xfrm>
            <a:off x="952280" y="5460006"/>
            <a:ext cx="3322007" cy="9768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Identifying the correct peo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ple to preform the needed change is key for a fast completion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2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9" grpId="0"/>
      <p:bldP spid="5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6 – Sensors Deployment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6436169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5375829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E3507BB-167B-430F-84EE-6BAD2D282D5A}"/>
              </a:ext>
            </a:extLst>
          </p:cNvPr>
          <p:cNvSpPr txBox="1"/>
          <p:nvPr/>
        </p:nvSpPr>
        <p:spPr>
          <a:xfrm>
            <a:off x="5226923" y="4243551"/>
            <a:ext cx="805076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Optional</a:t>
            </a:r>
            <a:endParaRPr lang="en-IL" sz="1224" dirty="0"/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2350D13-49BA-4AB7-90F5-AEABBCDDD273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rot="16200000" flipH="1">
            <a:off x="6640800" y="3766406"/>
            <a:ext cx="1084580" cy="14494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A7E9659-21A9-4F7B-A77E-DE537C06733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824426" y="3654128"/>
            <a:ext cx="797203" cy="8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6420835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3351310" y="1146972"/>
            <a:ext cx="2012668" cy="117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Session scheduling and access and tools preparation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3546610" y="3385544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5501741" y="2434753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Install and configure sensors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4182508" y="5019600"/>
            <a:ext cx="1694121" cy="7298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Integrate sensors to central Management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5647615" y="3399471"/>
            <a:ext cx="1621503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Post installation validation</a:t>
            </a:r>
            <a:endParaRPr lang="en-IL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7048890" y="5033420"/>
            <a:ext cx="1717847" cy="7298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Initial knowledge transfer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3793449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19090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UI/CLI Accessible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Traffic reaches and </a:t>
            </a:r>
            <a:br>
              <a:rPr lang="en-US" sz="1400" dirty="0"/>
            </a:br>
            <a:r>
              <a:rPr lang="en-US" sz="1400" dirty="0"/>
              <a:t>      discovered by sensors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Dashboards provide </a:t>
            </a:r>
            <a:br>
              <a:rPr lang="en-US" dirty="0"/>
            </a:br>
            <a:r>
              <a:rPr lang="en-US" dirty="0"/>
              <a:t>      valid data</a:t>
            </a:r>
            <a:r>
              <a:rPr lang="en-US" sz="1400" dirty="0"/>
              <a:t> 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Alerts/Events are being </a:t>
            </a:r>
            <a:br>
              <a:rPr lang="en-US" dirty="0"/>
            </a:br>
            <a:r>
              <a:rPr lang="en-US" dirty="0"/>
              <a:t>      reported in the sensor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4444139"/>
            <a:ext cx="2671074" cy="16785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Sensors installed &amp; </a:t>
            </a:r>
            <a:br>
              <a:rPr lang="en-US" sz="1400" dirty="0"/>
            </a:br>
            <a:r>
              <a:rPr lang="en-US" sz="1400" dirty="0"/>
              <a:t>      function as expected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SOC is monitoring the </a:t>
            </a:r>
            <a:br>
              <a:rPr lang="en-US" sz="1400" dirty="0"/>
            </a:br>
            <a:r>
              <a:rPr lang="en-US" sz="1400" dirty="0"/>
              <a:t>      platform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Handover to site team </a:t>
            </a:r>
            <a:br>
              <a:rPr lang="en-US" sz="1400" dirty="0"/>
            </a:br>
            <a:r>
              <a:rPr lang="en-US" sz="1400" dirty="0"/>
              <a:t>      completed</a:t>
            </a:r>
            <a:endParaRPr lang="en-IL" sz="1400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969BF56-43E9-46E5-A10B-E8174A1FA965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rot="5400000" flipH="1" flipV="1">
            <a:off x="5208588" y="3769821"/>
            <a:ext cx="1070760" cy="14287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13D20A-72D8-4255-8D36-CE7B0D132068}"/>
              </a:ext>
            </a:extLst>
          </p:cNvPr>
          <p:cNvSpPr txBox="1"/>
          <p:nvPr/>
        </p:nvSpPr>
        <p:spPr>
          <a:xfrm>
            <a:off x="6995914" y="4243550"/>
            <a:ext cx="805076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Optional</a:t>
            </a:r>
            <a:endParaRPr lang="en-IL" sz="1224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0759AB-EF1E-445E-A305-715DB93DE346}"/>
              </a:ext>
            </a:extLst>
          </p:cNvPr>
          <p:cNvSpPr txBox="1"/>
          <p:nvPr/>
        </p:nvSpPr>
        <p:spPr>
          <a:xfrm>
            <a:off x="5029569" y="3375871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D3D029-56D8-4299-B09A-DC6ADCAF9237}"/>
              </a:ext>
            </a:extLst>
          </p:cNvPr>
          <p:cNvGrpSpPr/>
          <p:nvPr/>
        </p:nvGrpSpPr>
        <p:grpSpPr>
          <a:xfrm>
            <a:off x="97968" y="5317470"/>
            <a:ext cx="3031113" cy="914400"/>
            <a:chOff x="5021526" y="5198368"/>
            <a:chExt cx="3031113" cy="914400"/>
          </a:xfrm>
        </p:grpSpPr>
        <p:pic>
          <p:nvPicPr>
            <p:cNvPr id="32" name="Graphic 31" descr="Diploma roll with solid fill">
              <a:extLst>
                <a:ext uri="{FF2B5EF4-FFF2-40B4-BE49-F238E27FC236}">
                  <a16:creationId xmlns:a16="http://schemas.microsoft.com/office/drawing/2014/main" id="{58C8CAC4-B365-42A8-B3F9-869754D1D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0A88CB-F714-41B4-ABD9-D99C9AF45AA9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18745F2-83FA-4CAD-AA91-D2ACB93C84E4}"/>
              </a:ext>
            </a:extLst>
          </p:cNvPr>
          <p:cNvSpPr txBox="1"/>
          <p:nvPr/>
        </p:nvSpPr>
        <p:spPr>
          <a:xfrm>
            <a:off x="952280" y="5778988"/>
            <a:ext cx="3322007" cy="9768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Using secure remote MGMT services as ILO/IDRAC can provide an additional layer of connectivity 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1FF82-FB86-4EAA-88CE-2CFF9E8DB59F}"/>
              </a:ext>
            </a:extLst>
          </p:cNvPr>
          <p:cNvSpPr txBox="1">
            <a:spLocks/>
          </p:cNvSpPr>
          <p:nvPr/>
        </p:nvSpPr>
        <p:spPr>
          <a:xfrm>
            <a:off x="311749" y="1099099"/>
            <a:ext cx="11367398" cy="503690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US" sz="2448"/>
          </a:p>
        </p:txBody>
      </p:sp>
      <p:sp>
        <p:nvSpPr>
          <p:cNvPr id="2719" name="Google Shape;2719;p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ISO and Activation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3D32-4743-4DD6-A11C-86A096016F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2015" y="1220829"/>
            <a:ext cx="11836453" cy="956752"/>
          </a:xfrm>
        </p:spPr>
        <p:txBody>
          <a:bodyPr/>
          <a:lstStyle/>
          <a:p>
            <a:endParaRPr lang="en-US" sz="2448"/>
          </a:p>
          <a:p>
            <a:endParaRPr lang="en-US" sz="244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40062-EA31-42D4-99A9-C5AC36E0B72A}"/>
              </a:ext>
            </a:extLst>
          </p:cNvPr>
          <p:cNvSpPr txBox="1"/>
          <p:nvPr/>
        </p:nvSpPr>
        <p:spPr>
          <a:xfrm>
            <a:off x="5304664" y="6686437"/>
            <a:ext cx="140779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FFFFFF"/>
                </a:solidFill>
                <a:latin typeface="Franklin Gothic Book"/>
              </a:rPr>
              <a:t>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5D641-1A15-4349-AC86-B1D596AE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54" y="1220829"/>
            <a:ext cx="10289420" cy="533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F9AE5F50-235F-4EFD-A576-D2BC192A6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520" y="2670427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341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1FF82-FB86-4EAA-88CE-2CFF9E8DB59F}"/>
              </a:ext>
            </a:extLst>
          </p:cNvPr>
          <p:cNvSpPr txBox="1">
            <a:spLocks/>
          </p:cNvSpPr>
          <p:nvPr/>
        </p:nvSpPr>
        <p:spPr>
          <a:xfrm>
            <a:off x="311749" y="1099099"/>
            <a:ext cx="11367398" cy="503690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US" sz="2448"/>
          </a:p>
        </p:txBody>
      </p:sp>
      <p:sp>
        <p:nvSpPr>
          <p:cNvPr id="2719" name="Google Shape;2719;p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Image Installation Process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3D32-4743-4DD6-A11C-86A096016F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2016" y="1220829"/>
            <a:ext cx="5479597" cy="4606797"/>
          </a:xfrm>
        </p:spPr>
        <p:txBody>
          <a:bodyPr/>
          <a:lstStyle/>
          <a:p>
            <a:pPr marL="466298" indent="-466298">
              <a:buFont typeface="+mj-lt"/>
              <a:buAutoNum type="arabicPeriod"/>
            </a:pPr>
            <a:r>
              <a:rPr lang="en-US" sz="2040"/>
              <a:t>Boot from ISO image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Choose SW architecture</a:t>
            </a:r>
          </a:p>
          <a:p>
            <a:pPr marL="699447" lvl="1" indent="-466298">
              <a:buFont typeface="+mj-lt"/>
              <a:buAutoNum type="arabicPeriod"/>
            </a:pPr>
            <a:r>
              <a:rPr lang="en-US" sz="1428"/>
              <a:t>Corporate</a:t>
            </a:r>
          </a:p>
          <a:p>
            <a:pPr marL="699447" lvl="1" indent="-466298">
              <a:buFont typeface="+mj-lt"/>
              <a:buAutoNum type="arabicPeriod"/>
            </a:pPr>
            <a:r>
              <a:rPr lang="en-US" sz="1428"/>
              <a:t>Enterprise</a:t>
            </a:r>
          </a:p>
          <a:p>
            <a:pPr marL="699447" lvl="1" indent="-466298">
              <a:buFont typeface="+mj-lt"/>
              <a:buAutoNum type="arabicPeriod"/>
            </a:pPr>
            <a:r>
              <a:rPr lang="en-US" sz="1428"/>
              <a:t>SMB</a:t>
            </a:r>
          </a:p>
          <a:p>
            <a:pPr marL="699447" lvl="1" indent="-466298">
              <a:buFont typeface="+mj-lt"/>
              <a:buAutoNum type="arabicPeriod"/>
            </a:pPr>
            <a:r>
              <a:rPr lang="en-US" sz="1428"/>
              <a:t>Line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Choose management interface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Define management network parameters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Choose monitoring interfaces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Receive initial password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34FB5-FBE7-45F6-B398-2AD9EF1ADE6B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13" y="1220829"/>
            <a:ext cx="6356855" cy="486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7B78-E21F-4598-8867-EECF365BFE83}"/>
              </a:ext>
            </a:extLst>
          </p:cNvPr>
          <p:cNvPicPr/>
          <p:nvPr/>
        </p:nvPicPr>
        <p:blipFill rotWithShape="1">
          <a:blip r:embed="rId4"/>
          <a:srcRect r="17531" b="1423"/>
          <a:stretch/>
        </p:blipFill>
        <p:spPr bwMode="auto">
          <a:xfrm>
            <a:off x="8551762" y="4275503"/>
            <a:ext cx="3652696" cy="256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E123A262-DE32-47A3-BDC0-2E0F3D6F93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28354" y="5048725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39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1FF82-FB86-4EAA-88CE-2CFF9E8DB59F}"/>
              </a:ext>
            </a:extLst>
          </p:cNvPr>
          <p:cNvSpPr txBox="1">
            <a:spLocks/>
          </p:cNvSpPr>
          <p:nvPr/>
        </p:nvSpPr>
        <p:spPr>
          <a:xfrm>
            <a:off x="311749" y="1099099"/>
            <a:ext cx="11367398" cy="503690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US" sz="2448"/>
          </a:p>
        </p:txBody>
      </p:sp>
      <p:sp>
        <p:nvSpPr>
          <p:cNvPr id="2719" name="Google Shape;2719;p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Before Connecting to the Switch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3D32-4743-4DD6-A11C-86A096016F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2015" y="1220829"/>
            <a:ext cx="11836453" cy="4798801"/>
          </a:xfrm>
        </p:spPr>
        <p:txBody>
          <a:bodyPr/>
          <a:lstStyle/>
          <a:p>
            <a:r>
              <a:rPr lang="en-US" sz="2448" dirty="0"/>
              <a:t>Connect the </a:t>
            </a:r>
            <a:r>
              <a:rPr lang="en-US" sz="2448" dirty="0" err="1"/>
              <a:t>Mgmt</a:t>
            </a:r>
            <a:r>
              <a:rPr lang="en-US" sz="2448" dirty="0"/>
              <a:t> port (GB1) and iDRAC (optional) to customer’s network</a:t>
            </a:r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Browse to the static IP for login to Defender for IoT GUI</a:t>
            </a:r>
          </a:p>
          <a:p>
            <a:endParaRPr lang="en-US" sz="2448" dirty="0"/>
          </a:p>
          <a:p>
            <a:r>
              <a:rPr lang="en-US" sz="2448" dirty="0"/>
              <a:t>Initially login with “support” user</a:t>
            </a:r>
          </a:p>
          <a:p>
            <a:endParaRPr lang="en-US" sz="2448" dirty="0"/>
          </a:p>
          <a:p>
            <a:r>
              <a:rPr lang="en-US" sz="2448" dirty="0"/>
              <a:t>Activate the product</a:t>
            </a:r>
          </a:p>
          <a:p>
            <a:endParaRPr lang="en-US" sz="2448" dirty="0"/>
          </a:p>
          <a:p>
            <a:r>
              <a:rPr lang="en-US" sz="2448" dirty="0"/>
              <a:t>Go to System Settings and configure System </a:t>
            </a:r>
            <a:r>
              <a:rPr lang="en-US" sz="2448" dirty="0" err="1"/>
              <a:t>Timezone</a:t>
            </a:r>
            <a:endParaRPr lang="en-US" sz="2448" dirty="0"/>
          </a:p>
          <a:p>
            <a:endParaRPr lang="en-US" sz="2448" dirty="0"/>
          </a:p>
        </p:txBody>
      </p:sp>
      <p:pic>
        <p:nvPicPr>
          <p:cNvPr id="2722" name="Google Shape;2722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848" y="1959601"/>
            <a:ext cx="6668079" cy="676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F6D4FA-AEA4-49DE-A768-71CF436F343B}"/>
              </a:ext>
            </a:extLst>
          </p:cNvPr>
          <p:cNvSpPr txBox="1"/>
          <p:nvPr/>
        </p:nvSpPr>
        <p:spPr>
          <a:xfrm>
            <a:off x="3053514" y="2636209"/>
            <a:ext cx="1450718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1428">
                <a:solidFill>
                  <a:srgbClr val="FF0000"/>
                </a:solidFill>
              </a:rPr>
              <a:t>Gb1 - </a:t>
            </a:r>
            <a:r>
              <a:rPr lang="en-US" sz="1428" err="1">
                <a:solidFill>
                  <a:srgbClr val="FF0000"/>
                </a:solidFill>
              </a:rPr>
              <a:t>Mgmt</a:t>
            </a:r>
            <a:endParaRPr lang="en-US" sz="1428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5D7682-A56F-4B8F-98D3-2532D6EE0F08}"/>
              </a:ext>
            </a:extLst>
          </p:cNvPr>
          <p:cNvSpPr/>
          <p:nvPr/>
        </p:nvSpPr>
        <p:spPr>
          <a:xfrm>
            <a:off x="3556085" y="2237481"/>
            <a:ext cx="445577" cy="435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0000"/>
              </a:solidFill>
              <a:latin typeface="Franklin Gothic Boo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CB32F-8C43-45AD-9C0E-94D08CD00F19}"/>
              </a:ext>
            </a:extLst>
          </p:cNvPr>
          <p:cNvSpPr txBox="1"/>
          <p:nvPr/>
        </p:nvSpPr>
        <p:spPr>
          <a:xfrm>
            <a:off x="3360320" y="1625495"/>
            <a:ext cx="1450718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1428">
                <a:ln>
                  <a:solidFill>
                    <a:srgbClr val="00B050"/>
                  </a:solidFill>
                </a:ln>
                <a:solidFill>
                  <a:srgbClr val="FF0000"/>
                </a:solidFill>
              </a:rPr>
              <a:t>iDRAC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7434B2-BB98-4089-BD1A-0AA9DC8B9280}"/>
              </a:ext>
            </a:extLst>
          </p:cNvPr>
          <p:cNvSpPr/>
          <p:nvPr/>
        </p:nvSpPr>
        <p:spPr>
          <a:xfrm>
            <a:off x="3862890" y="1923292"/>
            <a:ext cx="445577" cy="4350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0000"/>
              </a:solidFill>
              <a:latin typeface="Franklin Gothic 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0B5F5-7123-4C9F-A6E2-A74F98F4288E}"/>
              </a:ext>
            </a:extLst>
          </p:cNvPr>
          <p:cNvSpPr txBox="1"/>
          <p:nvPr/>
        </p:nvSpPr>
        <p:spPr>
          <a:xfrm>
            <a:off x="8000630" y="2570564"/>
            <a:ext cx="6872216" cy="28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24" dirty="0"/>
              <a:t>Example: Dell R340</a:t>
            </a:r>
          </a:p>
        </p:txBody>
      </p:sp>
      <p:pic>
        <p:nvPicPr>
          <p:cNvPr id="13" name="Picture 12" descr="Text, whiteboard&#10;&#10;Description automatically generated">
            <a:extLst>
              <a:ext uri="{FF2B5EF4-FFF2-40B4-BE49-F238E27FC236}">
                <a16:creationId xmlns:a16="http://schemas.microsoft.com/office/drawing/2014/main" id="{683F7024-799F-43B8-93A2-21E179E97C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17487" y="2739407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003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282"/>
          <p:cNvSpPr txBox="1"/>
          <p:nvPr/>
        </p:nvSpPr>
        <p:spPr>
          <a:xfrm>
            <a:off x="444974" y="77716"/>
            <a:ext cx="11867133" cy="111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defTabSz="932597">
              <a:lnSpc>
                <a:spcPct val="90000"/>
              </a:lnSpc>
              <a:buClr>
                <a:srgbClr val="000000"/>
              </a:buClr>
              <a:buSzPts val="1100"/>
              <a:defRPr/>
            </a:pPr>
            <a:endParaRPr sz="3264">
              <a:solidFill>
                <a:srgbClr val="3E5B7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87655-4237-485B-BABB-09CDB3A98E9E}"/>
              </a:ext>
            </a:extLst>
          </p:cNvPr>
          <p:cNvSpPr txBox="1"/>
          <p:nvPr/>
        </p:nvSpPr>
        <p:spPr>
          <a:xfrm>
            <a:off x="5329642" y="6465907"/>
            <a:ext cx="140779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FFFFFF"/>
                </a:solidFill>
                <a:latin typeface="Franklin Gothic Book"/>
              </a:rPr>
              <a:t>Confidential</a:t>
            </a:r>
          </a:p>
        </p:txBody>
      </p:sp>
      <p:sp>
        <p:nvSpPr>
          <p:cNvPr id="5" name="Google Shape;2719;p258">
            <a:extLst>
              <a:ext uri="{FF2B5EF4-FFF2-40B4-BE49-F238E27FC236}">
                <a16:creationId xmlns:a16="http://schemas.microsoft.com/office/drawing/2014/main" id="{FAE04824-0CFC-4352-B685-27AE9B495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799" y="372393"/>
            <a:ext cx="10724938" cy="422586"/>
          </a:xfrm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Connect to Central Management</a:t>
            </a:r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646297-2D12-42B5-B8EE-BCB0D4EE300B}"/>
              </a:ext>
            </a:extLst>
          </p:cNvPr>
          <p:cNvSpPr txBox="1">
            <a:spLocks/>
          </p:cNvSpPr>
          <p:nvPr/>
        </p:nvSpPr>
        <p:spPr>
          <a:xfrm>
            <a:off x="444975" y="1089656"/>
            <a:ext cx="11367398" cy="50369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149" indent="-233149" defTabSz="932597">
              <a:spcBef>
                <a:spcPts val="408"/>
              </a:spcBef>
              <a:spcAft>
                <a:spcPts val="408"/>
              </a:spcAft>
              <a:buClr>
                <a:srgbClr val="FDBB28"/>
              </a:buClr>
              <a:defRPr/>
            </a:pPr>
            <a:endParaRPr lang="en-US" sz="3264" b="1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AB874-71C3-40E2-9E60-1EE16E42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8" y="2741644"/>
            <a:ext cx="5688147" cy="321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99E3E-E418-46BC-8CD7-5F2A91761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56" y="1679945"/>
            <a:ext cx="7392088" cy="250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BF48E-0240-4D71-974B-33707CAA1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13" y="4439862"/>
            <a:ext cx="3362082" cy="1686701"/>
          </a:xfrm>
          <a:prstGeom prst="rect">
            <a:avLst/>
          </a:prstGeom>
          <a:ln w="285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9ECAEF-22B3-4651-A6B6-A1CC6B1DE478}"/>
              </a:ext>
            </a:extLst>
          </p:cNvPr>
          <p:cNvSpPr/>
          <p:nvPr/>
        </p:nvSpPr>
        <p:spPr>
          <a:xfrm rot="19146118">
            <a:off x="3954073" y="3395191"/>
            <a:ext cx="2751137" cy="25566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1A8F8-33F2-4BC3-9AF7-6C235C6D1AA1}"/>
              </a:ext>
            </a:extLst>
          </p:cNvPr>
          <p:cNvSpPr/>
          <p:nvPr/>
        </p:nvSpPr>
        <p:spPr>
          <a:xfrm>
            <a:off x="6378541" y="2402300"/>
            <a:ext cx="332669" cy="17276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5DF292-B006-4824-A9B5-7D25FEFA1453}"/>
              </a:ext>
            </a:extLst>
          </p:cNvPr>
          <p:cNvSpPr/>
          <p:nvPr/>
        </p:nvSpPr>
        <p:spPr>
          <a:xfrm>
            <a:off x="142432" y="5479529"/>
            <a:ext cx="2460873" cy="958518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5507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Sensor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AB97F-EA83-4E54-8E42-239F7B04BBE0}"/>
              </a:ext>
            </a:extLst>
          </p:cNvPr>
          <p:cNvSpPr/>
          <p:nvPr/>
        </p:nvSpPr>
        <p:spPr>
          <a:xfrm>
            <a:off x="6924768" y="1158034"/>
            <a:ext cx="1327878" cy="958518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5507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CM</a:t>
            </a:r>
          </a:p>
        </p:txBody>
      </p:sp>
      <p:pic>
        <p:nvPicPr>
          <p:cNvPr id="16" name="Picture 15" descr="Text, whiteboard&#10;&#10;Description automatically generated">
            <a:extLst>
              <a:ext uri="{FF2B5EF4-FFF2-40B4-BE49-F238E27FC236}">
                <a16:creationId xmlns:a16="http://schemas.microsoft.com/office/drawing/2014/main" id="{6F0DD38B-A63A-42B2-9AAE-EC4DB06210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69667" y="4977555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7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1FF82-FB86-4EAA-88CE-2CFF9E8DB59F}"/>
              </a:ext>
            </a:extLst>
          </p:cNvPr>
          <p:cNvSpPr txBox="1">
            <a:spLocks/>
          </p:cNvSpPr>
          <p:nvPr/>
        </p:nvSpPr>
        <p:spPr>
          <a:xfrm>
            <a:off x="311749" y="1099100"/>
            <a:ext cx="8901181" cy="33903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lvl="1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48"/>
              <a:t>Connect the monitoring port to switch’s SPAN destination port</a:t>
            </a:r>
          </a:p>
          <a:p>
            <a:endParaRPr lang="en-US" sz="2448"/>
          </a:p>
          <a:p>
            <a:endParaRPr lang="en-US" sz="2448"/>
          </a:p>
          <a:p>
            <a:endParaRPr lang="en-US" sz="2448"/>
          </a:p>
          <a:p>
            <a:r>
              <a:rPr lang="en-US" sz="2448"/>
              <a:t>Login to Defender for IoT GUI and perform basic sanity check:</a:t>
            </a:r>
          </a:p>
          <a:p>
            <a:pPr lvl="1"/>
            <a:r>
              <a:rPr lang="en-US" sz="1632"/>
              <a:t>Asset map: Devices are discovered, unicast connections</a:t>
            </a:r>
          </a:p>
          <a:p>
            <a:pPr lvl="1"/>
            <a:r>
              <a:rPr lang="en-US" sz="1632"/>
              <a:t>System Settings &gt; System Statistics -&gt; Appliance: System is UP!</a:t>
            </a:r>
          </a:p>
          <a:p>
            <a:pPr lvl="1"/>
            <a:endParaRPr lang="en-US" sz="1632"/>
          </a:p>
          <a:p>
            <a:pPr lvl="1"/>
            <a:endParaRPr lang="en-US" sz="1632"/>
          </a:p>
        </p:txBody>
      </p:sp>
      <p:pic>
        <p:nvPicPr>
          <p:cNvPr id="2722" name="Google Shape;2722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055" y="1796438"/>
            <a:ext cx="6668079" cy="6766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C40062-EA31-42D4-99A9-C5AC36E0B72A}"/>
              </a:ext>
            </a:extLst>
          </p:cNvPr>
          <p:cNvSpPr txBox="1"/>
          <p:nvPr/>
        </p:nvSpPr>
        <p:spPr>
          <a:xfrm>
            <a:off x="5329642" y="6465907"/>
            <a:ext cx="140779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FFFFFF"/>
                </a:solidFill>
                <a:latin typeface="Franklin Gothic Book"/>
              </a:rPr>
              <a:t>Confidential</a:t>
            </a:r>
          </a:p>
        </p:txBody>
      </p:sp>
      <p:pic>
        <p:nvPicPr>
          <p:cNvPr id="2052" name="Picture 4" descr="Image result for switch cisco">
            <a:extLst>
              <a:ext uri="{FF2B5EF4-FFF2-40B4-BE49-F238E27FC236}">
                <a16:creationId xmlns:a16="http://schemas.microsoft.com/office/drawing/2014/main" id="{3D8236BD-60A0-4075-B7C8-8C594860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72" y="1568865"/>
            <a:ext cx="2751461" cy="11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457C9-004C-4105-BD67-92516C4F4F5C}"/>
              </a:ext>
            </a:extLst>
          </p:cNvPr>
          <p:cNvGrpSpPr/>
          <p:nvPr/>
        </p:nvGrpSpPr>
        <p:grpSpPr>
          <a:xfrm>
            <a:off x="3410065" y="2014442"/>
            <a:ext cx="4082730" cy="797894"/>
            <a:chOff x="3342640" y="1991360"/>
            <a:chExt cx="2799251" cy="782320"/>
          </a:xfrm>
        </p:grpSpPr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9D7AFAF3-B220-415A-AB5D-D70BEF38E8B3}"/>
                </a:ext>
              </a:extLst>
            </p:cNvPr>
            <p:cNvCxnSpPr/>
            <p:nvPr/>
          </p:nvCxnSpPr>
          <p:spPr>
            <a:xfrm>
              <a:off x="3342640" y="2245919"/>
              <a:ext cx="2799251" cy="527761"/>
            </a:xfrm>
            <a:prstGeom prst="bentConnector3">
              <a:avLst>
                <a:gd name="adj1" fmla="val -451"/>
              </a:avLst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CF64B2-7680-4696-A294-09E1341C4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1891" y="1991360"/>
              <a:ext cx="0" cy="773112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E962686-8A2E-4A16-82F9-2BC8E9AF4CE9}"/>
              </a:ext>
            </a:extLst>
          </p:cNvPr>
          <p:cNvSpPr txBox="1"/>
          <p:nvPr/>
        </p:nvSpPr>
        <p:spPr>
          <a:xfrm>
            <a:off x="3333719" y="2498432"/>
            <a:ext cx="985593" cy="318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srgbClr val="FFFFFF"/>
                </a:solidFill>
                <a:latin typeface="Franklin Gothic Book"/>
              </a:rPr>
              <a:t>SPAN Port</a:t>
            </a:r>
          </a:p>
        </p:txBody>
      </p:sp>
      <p:sp>
        <p:nvSpPr>
          <p:cNvPr id="25" name="Google Shape;2719;p258">
            <a:extLst>
              <a:ext uri="{FF2B5EF4-FFF2-40B4-BE49-F238E27FC236}">
                <a16:creationId xmlns:a16="http://schemas.microsoft.com/office/drawing/2014/main" id="{377F6DA3-69E6-46F0-A87B-BA0BB3CE97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799" y="372393"/>
            <a:ext cx="10724938" cy="422586"/>
          </a:xfrm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Connect</a:t>
            </a:r>
            <a:r>
              <a:rPr lang="he-IL"/>
              <a:t> </a:t>
            </a:r>
            <a:r>
              <a:rPr lang="en-US"/>
              <a:t>to the Monitored Switch</a:t>
            </a:r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FBC2A-339D-4862-91C1-AB340F62E0EC}"/>
              </a:ext>
            </a:extLst>
          </p:cNvPr>
          <p:cNvSpPr/>
          <p:nvPr/>
        </p:nvSpPr>
        <p:spPr>
          <a:xfrm>
            <a:off x="7326566" y="1680583"/>
            <a:ext cx="2352666" cy="5307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77E3A8-32FC-4043-892C-1FF4FD0FD329}"/>
              </a:ext>
            </a:extLst>
          </p:cNvPr>
          <p:cNvSpPr txBox="1"/>
          <p:nvPr/>
        </p:nvSpPr>
        <p:spPr>
          <a:xfrm>
            <a:off x="7756058" y="1384978"/>
            <a:ext cx="1751153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srgbClr val="FFC000"/>
                </a:solidFill>
                <a:latin typeface="Franklin Gothic Book"/>
              </a:rPr>
              <a:t>Monitoring ports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07208A-B280-4786-A1D1-C517DEDD6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107" y="3866684"/>
            <a:ext cx="4735366" cy="273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90190D2-01D2-4B73-B363-D8AFCF8A4636}"/>
              </a:ext>
            </a:extLst>
          </p:cNvPr>
          <p:cNvGrpSpPr/>
          <p:nvPr/>
        </p:nvGrpSpPr>
        <p:grpSpPr>
          <a:xfrm>
            <a:off x="1139553" y="4480592"/>
            <a:ext cx="4685036" cy="1987474"/>
            <a:chOff x="944880" y="3864068"/>
            <a:chExt cx="5349160" cy="22069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5276E3-470C-4298-9C58-DCD1978F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4880" y="3864068"/>
              <a:ext cx="1621025" cy="2179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5E1F1A-A3BA-4031-81A0-E19F4FEB3BA3}"/>
                </a:ext>
              </a:extLst>
            </p:cNvPr>
            <p:cNvSpPr/>
            <p:nvPr/>
          </p:nvSpPr>
          <p:spPr>
            <a:xfrm>
              <a:off x="944880" y="5676900"/>
              <a:ext cx="452120" cy="1034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5D5E7A3-23E4-49A3-AD0B-C370F6A41B53}"/>
                </a:ext>
              </a:extLst>
            </p:cNvPr>
            <p:cNvSpPr/>
            <p:nvPr/>
          </p:nvSpPr>
          <p:spPr>
            <a:xfrm>
              <a:off x="1694180" y="4406900"/>
              <a:ext cx="452120" cy="35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DEBCD4-FC22-4B46-AA86-FA282EB58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2999" y="4020754"/>
              <a:ext cx="3251041" cy="20502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D0B84D-DEC5-4EE2-BAF6-53CCD4E26F72}"/>
                </a:ext>
              </a:extLst>
            </p:cNvPr>
            <p:cNvSpPr/>
            <p:nvPr/>
          </p:nvSpPr>
          <p:spPr>
            <a:xfrm>
              <a:off x="3342640" y="4549088"/>
              <a:ext cx="474980" cy="1169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74763523-B0F9-46B3-B4C8-E18692FF8D34}"/>
                </a:ext>
              </a:extLst>
            </p:cNvPr>
            <p:cNvSpPr/>
            <p:nvPr/>
          </p:nvSpPr>
          <p:spPr>
            <a:xfrm>
              <a:off x="2172851" y="4526229"/>
              <a:ext cx="1142354" cy="169938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93AAB6-AF72-48A9-B2AB-B46DF7499222}"/>
                </a:ext>
              </a:extLst>
            </p:cNvPr>
            <p:cNvSpPr/>
            <p:nvPr/>
          </p:nvSpPr>
          <p:spPr>
            <a:xfrm>
              <a:off x="4356100" y="5687111"/>
              <a:ext cx="474980" cy="1169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</p:grpSp>
      <p:pic>
        <p:nvPicPr>
          <p:cNvPr id="24" name="Picture 23" descr="Text, whiteboard&#10;&#10;Description automatically generated">
            <a:extLst>
              <a:ext uri="{FF2B5EF4-FFF2-40B4-BE49-F238E27FC236}">
                <a16:creationId xmlns:a16="http://schemas.microsoft.com/office/drawing/2014/main" id="{CE095407-50CB-4239-83E4-E79404D23D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322210" y="337327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59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7 – Sensors Tuning &amp; Acceptance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5255954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3C8282-0897-44AC-BB05-9BB7D974411A}"/>
              </a:ext>
            </a:extLst>
          </p:cNvPr>
          <p:cNvCxnSpPr>
            <a:cxnSpLocks/>
          </p:cNvCxnSpPr>
          <p:nvPr/>
        </p:nvCxnSpPr>
        <p:spPr>
          <a:xfrm>
            <a:off x="5249294" y="393337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4195614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E3507BB-167B-430F-84EE-6BAD2D282D5A}"/>
              </a:ext>
            </a:extLst>
          </p:cNvPr>
          <p:cNvSpPr txBox="1"/>
          <p:nvPr/>
        </p:nvSpPr>
        <p:spPr>
          <a:xfrm>
            <a:off x="5275702" y="400399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2350D13-49BA-4AB7-90F5-AEABBCDDD273}"/>
              </a:ext>
            </a:extLst>
          </p:cNvPr>
          <p:cNvCxnSpPr>
            <a:cxnSpLocks/>
            <a:stCxn id="34" idx="3"/>
            <a:endCxn id="37" idx="2"/>
          </p:cNvCxnSpPr>
          <p:nvPr/>
        </p:nvCxnSpPr>
        <p:spPr>
          <a:xfrm flipV="1">
            <a:off x="6088912" y="4284224"/>
            <a:ext cx="1163300" cy="3425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FF9D210-DE15-460D-BD52-68A4EC54B8A8}"/>
              </a:ext>
            </a:extLst>
          </p:cNvPr>
          <p:cNvSpPr txBox="1"/>
          <p:nvPr/>
        </p:nvSpPr>
        <p:spPr>
          <a:xfrm>
            <a:off x="6460524" y="4586275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A7E9659-21A9-4F7B-A77E-DE537C06733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22871" y="3654128"/>
            <a:ext cx="718543" cy="8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5240620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2171095" y="1146972"/>
            <a:ext cx="2012668" cy="117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Sensor learning &amp; tuning period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2445055" y="3385544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4321526" y="2434753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Learning period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4394791" y="4352052"/>
            <a:ext cx="169412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Sensor acceptance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4467400" y="3399471"/>
            <a:ext cx="1621503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Tuning process</a:t>
            </a:r>
            <a:endParaRPr lang="en-IL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6393288" y="3376288"/>
            <a:ext cx="1717847" cy="9079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Sensor deployment completed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2751230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7395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 tuning</a:t>
            </a:r>
            <a:endParaRPr lang="en-IL" sz="1400" dirty="0"/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Signed acceptance form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3401920"/>
            <a:ext cx="2671074" cy="1431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 is tuned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 is under SOC monitoring 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Deployment completed and acceptance 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B7BD3-032F-49D0-BFD5-105DB654C209}"/>
              </a:ext>
            </a:extLst>
          </p:cNvPr>
          <p:cNvSpPr txBox="1"/>
          <p:nvPr/>
        </p:nvSpPr>
        <p:spPr>
          <a:xfrm>
            <a:off x="3869018" y="3375872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pic>
        <p:nvPicPr>
          <p:cNvPr id="1026" name="Picture 2" descr="Crossing The Finish Line of Parenting | by cindy | Mundane Alley | Medium">
            <a:extLst>
              <a:ext uri="{FF2B5EF4-FFF2-40B4-BE49-F238E27FC236}">
                <a16:creationId xmlns:a16="http://schemas.microsoft.com/office/drawing/2014/main" id="{0C9B0769-996C-44BD-9C42-A841864A1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0517"/>
            <a:ext cx="3445814" cy="248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E1D2DAE-0B93-4F0A-AE6B-C0EE8BEF4CA8}"/>
              </a:ext>
            </a:extLst>
          </p:cNvPr>
          <p:cNvGrpSpPr/>
          <p:nvPr/>
        </p:nvGrpSpPr>
        <p:grpSpPr>
          <a:xfrm>
            <a:off x="8759412" y="4872044"/>
            <a:ext cx="3031113" cy="914400"/>
            <a:chOff x="5021526" y="5198368"/>
            <a:chExt cx="3031113" cy="914400"/>
          </a:xfrm>
        </p:grpSpPr>
        <p:pic>
          <p:nvPicPr>
            <p:cNvPr id="32" name="Graphic 31" descr="Diploma roll with solid fill">
              <a:extLst>
                <a:ext uri="{FF2B5EF4-FFF2-40B4-BE49-F238E27FC236}">
                  <a16:creationId xmlns:a16="http://schemas.microsoft.com/office/drawing/2014/main" id="{897E33F1-B6BA-40B1-855A-1C4A59531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E3BD41-008D-4D5A-ADB8-EE2596067025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BC6A3EE-5B62-4A69-8E3B-242777E4D1A2}"/>
              </a:ext>
            </a:extLst>
          </p:cNvPr>
          <p:cNvSpPr txBox="1"/>
          <p:nvPr/>
        </p:nvSpPr>
        <p:spPr>
          <a:xfrm>
            <a:off x="9670464" y="5528978"/>
            <a:ext cx="2769115" cy="9768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Most fine tunning can and should be done on the day of the deployment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38" grpId="0"/>
      <p:bldP spid="3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A790A51-6AC4-B747-8FD1-5150B6AB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192213"/>
            <a:ext cx="5001597" cy="917575"/>
          </a:xfrm>
        </p:spPr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B7C205D-72A3-3643-AC08-069823F06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8645" y="1192212"/>
            <a:ext cx="6499123" cy="38623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Success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Plan to Deployment Process</a:t>
            </a:r>
          </a:p>
          <a:p>
            <a:pPr marL="898525" indent="-285750">
              <a:buFont typeface="Arial" panose="020B0604020202020204" pitchFamily="34" charset="0"/>
              <a:buChar char="•"/>
            </a:pPr>
            <a:r>
              <a:rPr lang="en-US" dirty="0"/>
              <a:t>Overcoming Organizational Challenges With Azure Defender for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Roles and Responsibilities Matrix (R.A.C.I)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Deployment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for Tomorrow (TODAY)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Takeaways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382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87655-4237-485B-BABB-09CDB3A98E9E}"/>
              </a:ext>
            </a:extLst>
          </p:cNvPr>
          <p:cNvSpPr txBox="1"/>
          <p:nvPr/>
        </p:nvSpPr>
        <p:spPr>
          <a:xfrm>
            <a:off x="5329642" y="6465907"/>
            <a:ext cx="140779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FFFFFF"/>
                </a:solidFill>
                <a:latin typeface="Franklin Gothic Book"/>
              </a:rPr>
              <a:t>Confidential</a:t>
            </a:r>
          </a:p>
        </p:txBody>
      </p:sp>
      <p:sp>
        <p:nvSpPr>
          <p:cNvPr id="5" name="Google Shape;2719;p258">
            <a:extLst>
              <a:ext uri="{FF2B5EF4-FFF2-40B4-BE49-F238E27FC236}">
                <a16:creationId xmlns:a16="http://schemas.microsoft.com/office/drawing/2014/main" id="{FAE04824-0CFC-4352-B685-27AE9B495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799" y="372393"/>
            <a:ext cx="10724938" cy="422586"/>
          </a:xfrm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Manual Tuning </a:t>
            </a:r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646297-2D12-42B5-B8EE-BCB0D4EE300B}"/>
              </a:ext>
            </a:extLst>
          </p:cNvPr>
          <p:cNvSpPr txBox="1">
            <a:spLocks/>
          </p:cNvSpPr>
          <p:nvPr/>
        </p:nvSpPr>
        <p:spPr>
          <a:xfrm>
            <a:off x="444975" y="1089657"/>
            <a:ext cx="11367398" cy="4072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lvl="1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48"/>
              <a:t>Step #1: Review Open Alerts</a:t>
            </a:r>
          </a:p>
          <a:p>
            <a:endParaRPr lang="en-US" sz="2448"/>
          </a:p>
          <a:p>
            <a:r>
              <a:rPr lang="en-US" sz="2448"/>
              <a:t>Step #2: Review Subnet masks</a:t>
            </a:r>
          </a:p>
          <a:p>
            <a:endParaRPr lang="en-US" sz="2448"/>
          </a:p>
          <a:p>
            <a:r>
              <a:rPr lang="en-US" sz="2448"/>
              <a:t>Step #3: Identify public addresses that are used internally </a:t>
            </a:r>
          </a:p>
          <a:p>
            <a:endParaRPr lang="en-US" sz="2448"/>
          </a:p>
          <a:p>
            <a:r>
              <a:rPr lang="en-US" sz="2448"/>
              <a:t>Step #4: Define Important/Crown Jewel assets</a:t>
            </a:r>
          </a:p>
          <a:p>
            <a:endParaRPr lang="en-US" sz="2448"/>
          </a:p>
          <a:p>
            <a:r>
              <a:rPr lang="en-US" sz="2448"/>
              <a:t>Step #5: Optional - Import authorized device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5A0D45-62E4-4591-8F71-FCFF05C70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27" y="3574764"/>
            <a:ext cx="4167010" cy="2330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43A1FE-B2E2-4FA9-B9E0-8E6D712FBB15}"/>
              </a:ext>
            </a:extLst>
          </p:cNvPr>
          <p:cNvSpPr/>
          <p:nvPr/>
        </p:nvSpPr>
        <p:spPr>
          <a:xfrm>
            <a:off x="9061395" y="6132731"/>
            <a:ext cx="1993174" cy="49202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82580E9-8DE5-4256-B511-485EA3E24A92}"/>
              </a:ext>
            </a:extLst>
          </p:cNvPr>
          <p:cNvSpPr/>
          <p:nvPr/>
        </p:nvSpPr>
        <p:spPr>
          <a:xfrm>
            <a:off x="9053090" y="5104453"/>
            <a:ext cx="2001480" cy="1009064"/>
          </a:xfrm>
          <a:prstGeom prst="triangle">
            <a:avLst>
              <a:gd name="adj" fmla="val 100000"/>
            </a:avLst>
          </a:prstGeom>
          <a:solidFill>
            <a:schemeClr val="accent6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AD08D-951D-41D8-A518-7BB31C022069}"/>
              </a:ext>
            </a:extLst>
          </p:cNvPr>
          <p:cNvSpPr txBox="1"/>
          <p:nvPr/>
        </p:nvSpPr>
        <p:spPr>
          <a:xfrm>
            <a:off x="8993591" y="6614372"/>
            <a:ext cx="2001480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224">
                <a:solidFill>
                  <a:srgbClr val="FF0000"/>
                </a:solidFill>
                <a:latin typeface="Franklin Gothic Book"/>
              </a:rPr>
              <a:t>Public IP Range</a:t>
            </a:r>
          </a:p>
        </p:txBody>
      </p:sp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DD937DE3-23B0-41C5-9548-2B4B7EAEE7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02958" y="1276620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8 – Central Manager Deployment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5255954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3C8282-0897-44AC-BB05-9BB7D974411A}"/>
              </a:ext>
            </a:extLst>
          </p:cNvPr>
          <p:cNvCxnSpPr>
            <a:cxnSpLocks/>
          </p:cNvCxnSpPr>
          <p:nvPr/>
        </p:nvCxnSpPr>
        <p:spPr>
          <a:xfrm>
            <a:off x="5249294" y="393337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195614" y="1735777"/>
            <a:ext cx="1060340" cy="5497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E3507BB-167B-430F-84EE-6BAD2D282D5A}"/>
              </a:ext>
            </a:extLst>
          </p:cNvPr>
          <p:cNvSpPr txBox="1"/>
          <p:nvPr/>
        </p:nvSpPr>
        <p:spPr>
          <a:xfrm>
            <a:off x="5275702" y="400399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2350D13-49BA-4AB7-90F5-AEABBCDDD2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98355" y="4471789"/>
            <a:ext cx="1570343" cy="1144575"/>
          </a:xfrm>
          <a:prstGeom prst="bentConnector3">
            <a:avLst>
              <a:gd name="adj1" fmla="val 45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FF9D210-DE15-460D-BD52-68A4EC54B8A8}"/>
              </a:ext>
            </a:extLst>
          </p:cNvPr>
          <p:cNvSpPr txBox="1"/>
          <p:nvPr/>
        </p:nvSpPr>
        <p:spPr>
          <a:xfrm>
            <a:off x="6308457" y="5437900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A7E9659-21A9-4F7B-A77E-DE537C06733B}"/>
              </a:ext>
            </a:extLst>
          </p:cNvPr>
          <p:cNvCxnSpPr>
            <a:cxnSpLocks/>
          </p:cNvCxnSpPr>
          <p:nvPr/>
        </p:nvCxnSpPr>
        <p:spPr>
          <a:xfrm>
            <a:off x="3980213" y="3673792"/>
            <a:ext cx="4808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CD5906-1FC4-4B91-A5F7-A52A49E435D4}"/>
              </a:ext>
            </a:extLst>
          </p:cNvPr>
          <p:cNvCxnSpPr>
            <a:cxnSpLocks/>
          </p:cNvCxnSpPr>
          <p:nvPr/>
        </p:nvCxnSpPr>
        <p:spPr>
          <a:xfrm>
            <a:off x="5255954" y="489579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8D9F2F-24B8-4796-AC1E-4BCA1F4DCF4B}"/>
              </a:ext>
            </a:extLst>
          </p:cNvPr>
          <p:cNvSpPr txBox="1"/>
          <p:nvPr/>
        </p:nvSpPr>
        <p:spPr>
          <a:xfrm>
            <a:off x="5258532" y="4936373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5240620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2171095" y="1146972"/>
            <a:ext cx="2012668" cy="117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Partner to provide required HW/VM  resources and software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2690856" y="3405208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4496261" y="2285521"/>
            <a:ext cx="1519386" cy="6986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HW/VM resources allocated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4394791" y="4352052"/>
            <a:ext cx="169412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Central Manager Settings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4467401" y="3399471"/>
            <a:ext cx="1519386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Install Central Manager</a:t>
            </a:r>
            <a:endParaRPr lang="en-IL" sz="14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8DC90A-107F-47E5-A8B8-9A5D0883ED71}"/>
              </a:ext>
            </a:extLst>
          </p:cNvPr>
          <p:cNvSpPr/>
          <p:nvPr/>
        </p:nvSpPr>
        <p:spPr bwMode="auto">
          <a:xfrm>
            <a:off x="4394791" y="5314453"/>
            <a:ext cx="1717847" cy="9079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Integration with Sentinel and other 3rd parties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6393288" y="3317296"/>
            <a:ext cx="1717847" cy="9079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Central Manager deployment complete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51878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518782" y="2751230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371194" y="1814213"/>
            <a:ext cx="2778902" cy="76969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VM technical requirements</a:t>
            </a:r>
            <a:endParaRPr lang="en-IL" sz="1400" dirty="0"/>
          </a:p>
          <a:p>
            <a: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CM software and license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371194" y="3401920"/>
            <a:ext cx="2943574" cy="12652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lvl="1"/>
            <a:r>
              <a:rPr lang="en-US" dirty="0"/>
              <a:t>CM installed and configured</a:t>
            </a:r>
          </a:p>
          <a:p>
            <a:pPr lvl="1"/>
            <a:r>
              <a:rPr lang="en-US" dirty="0"/>
              <a:t>Integration with 3rd parties like SIEM, Syslog server, SNMP, Backup server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1B97A6-C642-4F12-8221-5BEF715F12D7}"/>
              </a:ext>
            </a:extLst>
          </p:cNvPr>
          <p:cNvGrpSpPr/>
          <p:nvPr/>
        </p:nvGrpSpPr>
        <p:grpSpPr>
          <a:xfrm>
            <a:off x="8480450" y="4623528"/>
            <a:ext cx="3031113" cy="914400"/>
            <a:chOff x="5021526" y="5198368"/>
            <a:chExt cx="3031113" cy="914400"/>
          </a:xfrm>
        </p:grpSpPr>
        <p:pic>
          <p:nvPicPr>
            <p:cNvPr id="38" name="Graphic 37" descr="Diploma roll with solid fill">
              <a:extLst>
                <a:ext uri="{FF2B5EF4-FFF2-40B4-BE49-F238E27FC236}">
                  <a16:creationId xmlns:a16="http://schemas.microsoft.com/office/drawing/2014/main" id="{AAAC62D6-F893-48E9-9A75-FB937467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754B89-07FC-4352-91EF-0EBC8AD6AABF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A28D491-979C-4EC1-882C-1802E1AEEF7E}"/>
              </a:ext>
            </a:extLst>
          </p:cNvPr>
          <p:cNvSpPr txBox="1"/>
          <p:nvPr/>
        </p:nvSpPr>
        <p:spPr>
          <a:xfrm>
            <a:off x="9379215" y="5270826"/>
            <a:ext cx="3057260" cy="12652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lvl="1"/>
            <a:r>
              <a:rPr lang="en-US" dirty="0">
                <a:solidFill>
                  <a:srgbClr val="FF0000"/>
                </a:solidFill>
              </a:rPr>
              <a:t>A CM provides a single point for multiple cross sensor actions (Upgrade, TI, Exclusion Role, AD and more)</a:t>
            </a:r>
          </a:p>
        </p:txBody>
      </p:sp>
    </p:spTree>
    <p:extLst>
      <p:ext uri="{BB962C8B-B14F-4D97-AF65-F5344CB8AC3E}">
        <p14:creationId xmlns:p14="http://schemas.microsoft.com/office/powerpoint/2010/main" val="208367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  <p:bldP spid="4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9 – SOC Enablement Workshop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5156720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3C8282-0897-44AC-BB05-9BB7D974411A}"/>
              </a:ext>
            </a:extLst>
          </p:cNvPr>
          <p:cNvCxnSpPr>
            <a:cxnSpLocks/>
          </p:cNvCxnSpPr>
          <p:nvPr/>
        </p:nvCxnSpPr>
        <p:spPr>
          <a:xfrm>
            <a:off x="5150060" y="393337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4096380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E3507BB-167B-430F-84EE-6BAD2D282D5A}"/>
              </a:ext>
            </a:extLst>
          </p:cNvPr>
          <p:cNvSpPr txBox="1"/>
          <p:nvPr/>
        </p:nvSpPr>
        <p:spPr>
          <a:xfrm>
            <a:off x="5176468" y="400399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2350D13-49BA-4AB7-90F5-AEABBCDDD2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99121" y="4530781"/>
            <a:ext cx="1570343" cy="1144575"/>
          </a:xfrm>
          <a:prstGeom prst="bentConnector3">
            <a:avLst>
              <a:gd name="adj1" fmla="val 45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FF9D210-DE15-460D-BD52-68A4EC54B8A8}"/>
              </a:ext>
            </a:extLst>
          </p:cNvPr>
          <p:cNvSpPr txBox="1"/>
          <p:nvPr/>
        </p:nvSpPr>
        <p:spPr>
          <a:xfrm>
            <a:off x="6209223" y="5496892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A7E9659-21A9-4F7B-A77E-DE537C06733B}"/>
              </a:ext>
            </a:extLst>
          </p:cNvPr>
          <p:cNvCxnSpPr>
            <a:cxnSpLocks/>
          </p:cNvCxnSpPr>
          <p:nvPr/>
        </p:nvCxnSpPr>
        <p:spPr>
          <a:xfrm>
            <a:off x="3792497" y="5846723"/>
            <a:ext cx="4808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CD5906-1FC4-4B91-A5F7-A52A49E435D4}"/>
              </a:ext>
            </a:extLst>
          </p:cNvPr>
          <p:cNvCxnSpPr>
            <a:cxnSpLocks/>
          </p:cNvCxnSpPr>
          <p:nvPr/>
        </p:nvCxnSpPr>
        <p:spPr>
          <a:xfrm>
            <a:off x="5156720" y="489579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8D9F2F-24B8-4796-AC1E-4BCA1F4DCF4B}"/>
              </a:ext>
            </a:extLst>
          </p:cNvPr>
          <p:cNvSpPr txBox="1"/>
          <p:nvPr/>
        </p:nvSpPr>
        <p:spPr>
          <a:xfrm>
            <a:off x="5159298" y="4936373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5141386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2071861" y="1146972"/>
            <a:ext cx="2012668" cy="117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SOC Enablement workshop – Discuss with customer security use cases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2503140" y="5578139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4222292" y="2434753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Agree on required security use cases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4295557" y="4352052"/>
            <a:ext cx="169412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Approve the document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4368166" y="3399471"/>
            <a:ext cx="1621503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Prepare SOC use cases document</a:t>
            </a:r>
            <a:endParaRPr lang="en-IL" sz="14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8DC90A-107F-47E5-A8B8-9A5D0883ED71}"/>
              </a:ext>
            </a:extLst>
          </p:cNvPr>
          <p:cNvSpPr/>
          <p:nvPr/>
        </p:nvSpPr>
        <p:spPr bwMode="auto">
          <a:xfrm>
            <a:off x="4295557" y="5314453"/>
            <a:ext cx="1717847" cy="10585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Implement based on native (Sentinel) or 3rd party tool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6294054" y="3376288"/>
            <a:ext cx="1717847" cy="9079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SOC enablement completed and tested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2751230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76969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lvl="1"/>
            <a:r>
              <a:rPr lang="en-US" dirty="0"/>
              <a:t>SOC use cases example</a:t>
            </a:r>
          </a:p>
          <a:p>
            <a:pPr lvl="1"/>
            <a:r>
              <a:rPr lang="en-US" dirty="0"/>
              <a:t>SOC use case document</a:t>
            </a:r>
            <a:endParaRPr lang="en-IL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3401920"/>
            <a:ext cx="2671074" cy="1017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Arial" panose="020B0604020202020204" pitchFamily="34" charset="0"/>
              </a:rPr>
              <a:t>Workshop completed</a:t>
            </a:r>
          </a:p>
          <a:p>
            <a:pPr marL="0" lvl="1" indent="-291436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Arial" panose="020B0604020202020204" pitchFamily="34" charset="0"/>
              </a:rPr>
              <a:t>SOC use case document    </a:t>
            </a:r>
            <a:br>
              <a:rPr lang="en-US" sz="1400" dirty="0">
                <a:cs typeface="Arial" panose="020B0604020202020204" pitchFamily="34" charset="0"/>
              </a:rPr>
            </a:br>
            <a:r>
              <a:rPr lang="en-US" sz="1400" dirty="0">
                <a:cs typeface="Arial" panose="020B0604020202020204" pitchFamily="34" charset="0"/>
              </a:rPr>
              <a:t>      approved by customer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B271DE-875B-4476-9047-D667A791D57B}"/>
              </a:ext>
            </a:extLst>
          </p:cNvPr>
          <p:cNvGrpSpPr/>
          <p:nvPr/>
        </p:nvGrpSpPr>
        <p:grpSpPr>
          <a:xfrm>
            <a:off x="8756504" y="4404073"/>
            <a:ext cx="3031113" cy="914400"/>
            <a:chOff x="5021526" y="5198368"/>
            <a:chExt cx="3031113" cy="914400"/>
          </a:xfrm>
        </p:grpSpPr>
        <p:pic>
          <p:nvPicPr>
            <p:cNvPr id="32" name="Graphic 31" descr="Diploma roll with solid fill">
              <a:extLst>
                <a:ext uri="{FF2B5EF4-FFF2-40B4-BE49-F238E27FC236}">
                  <a16:creationId xmlns:a16="http://schemas.microsoft.com/office/drawing/2014/main" id="{89B54733-6EE2-4A17-AE3E-ACBD4B5B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19E435-F2EA-4B0B-9D42-1F8D2B09A82E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E9F24F1-F345-41BB-BC4F-45AD3F29ACF8}"/>
              </a:ext>
            </a:extLst>
          </p:cNvPr>
          <p:cNvSpPr txBox="1"/>
          <p:nvPr/>
        </p:nvSpPr>
        <p:spPr>
          <a:xfrm>
            <a:off x="9603803" y="4998110"/>
            <a:ext cx="2832672" cy="15129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Sentinel provides the best 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     integration for Azure 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     Defender for IoT. Want to 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     prove to the customer? 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     Have him try it!</a:t>
            </a:r>
          </a:p>
        </p:txBody>
      </p:sp>
      <p:pic>
        <p:nvPicPr>
          <p:cNvPr id="1026" name="Picture 2" descr="Azure Sentinel – Cloud-native SIEM | Microsoft Azure">
            <a:extLst>
              <a:ext uri="{FF2B5EF4-FFF2-40B4-BE49-F238E27FC236}">
                <a16:creationId xmlns:a16="http://schemas.microsoft.com/office/drawing/2014/main" id="{D27F5E36-07F6-4071-A68C-D93457383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3104" y="2923430"/>
            <a:ext cx="1737557" cy="19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6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B849B8-5B52-490E-8019-5D4905440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489869"/>
              </p:ext>
            </p:extLst>
          </p:nvPr>
        </p:nvGraphicFramePr>
        <p:xfrm>
          <a:off x="3133619" y="1036944"/>
          <a:ext cx="8948790" cy="5774820"/>
        </p:xfrm>
        <a:graphic>
          <a:graphicData uri="http://schemas.openxmlformats.org/drawingml/2006/table">
            <a:tbl>
              <a:tblPr firstRow="1" firstCol="1" bandRow="1"/>
              <a:tblGrid>
                <a:gridCol w="3632635">
                  <a:extLst>
                    <a:ext uri="{9D8B030D-6E8A-4147-A177-3AD203B41FA5}">
                      <a16:colId xmlns:a16="http://schemas.microsoft.com/office/drawing/2014/main" val="838980305"/>
                    </a:ext>
                  </a:extLst>
                </a:gridCol>
                <a:gridCol w="1126961">
                  <a:extLst>
                    <a:ext uri="{9D8B030D-6E8A-4147-A177-3AD203B41FA5}">
                      <a16:colId xmlns:a16="http://schemas.microsoft.com/office/drawing/2014/main" val="2955525972"/>
                    </a:ext>
                  </a:extLst>
                </a:gridCol>
                <a:gridCol w="943407">
                  <a:extLst>
                    <a:ext uri="{9D8B030D-6E8A-4147-A177-3AD203B41FA5}">
                      <a16:colId xmlns:a16="http://schemas.microsoft.com/office/drawing/2014/main" val="2835967681"/>
                    </a:ext>
                  </a:extLst>
                </a:gridCol>
                <a:gridCol w="1130007">
                  <a:extLst>
                    <a:ext uri="{9D8B030D-6E8A-4147-A177-3AD203B41FA5}">
                      <a16:colId xmlns:a16="http://schemas.microsoft.com/office/drawing/2014/main" val="2955742808"/>
                    </a:ext>
                  </a:extLst>
                </a:gridCol>
                <a:gridCol w="625042">
                  <a:extLst>
                    <a:ext uri="{9D8B030D-6E8A-4147-A177-3AD203B41FA5}">
                      <a16:colId xmlns:a16="http://schemas.microsoft.com/office/drawing/2014/main" val="2914788674"/>
                    </a:ext>
                  </a:extLst>
                </a:gridCol>
                <a:gridCol w="909092">
                  <a:extLst>
                    <a:ext uri="{9D8B030D-6E8A-4147-A177-3AD203B41FA5}">
                      <a16:colId xmlns:a16="http://schemas.microsoft.com/office/drawing/2014/main" val="369317898"/>
                    </a:ext>
                  </a:extLst>
                </a:gridCol>
                <a:gridCol w="581646">
                  <a:extLst>
                    <a:ext uri="{9D8B030D-6E8A-4147-A177-3AD203B41FA5}">
                      <a16:colId xmlns:a16="http://schemas.microsoft.com/office/drawing/2014/main" val="103355496"/>
                    </a:ext>
                  </a:extLst>
                </a:gridCol>
              </a:tblGrid>
              <a:tr h="214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Task or Activity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Partner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Customer PM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Procurement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Security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1396"/>
                  </a:ext>
                </a:extLst>
              </a:tr>
              <a:tr h="214576">
                <a:tc gridSpan="7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Preparation </a:t>
                      </a: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 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3162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Project kick-off planning call/meeting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45343"/>
                  </a:ext>
                </a:extLst>
              </a:tr>
              <a:tr h="214576">
                <a:tc gridSpan="7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 preparation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7656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Assign dedicated project teams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3509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Provide site deployment kit 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8871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Review architecture diagram with network topology and agree site design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36144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Order site appliance(s) (based on agreed design)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4988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Fill site questionnaire 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2661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Identify and solve blockers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691911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necessary firewall rules for sensors devices console interface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06019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spanning ports on switches for port monitoring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66278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Prepare a workstation environment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05882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Prepare rack space, mount and cable Sensor appliances and switches 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4922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users in Active Directory/local users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79460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Install Sensor MIB in customer SNMP (if applicable)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97670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Install TAP devices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742693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Internal On-site Deployment Readiness Checklist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97765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 No Go (checklist review)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68273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 deployment date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83776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4A1DC0-0665-4286-A14F-C2229B36B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282012"/>
              </p:ext>
            </p:extLst>
          </p:nvPr>
        </p:nvGraphicFramePr>
        <p:xfrm>
          <a:off x="3133619" y="1036944"/>
          <a:ext cx="8948792" cy="2404024"/>
        </p:xfrm>
        <a:graphic>
          <a:graphicData uri="http://schemas.openxmlformats.org/drawingml/2006/table">
            <a:tbl>
              <a:tblPr firstRow="1" firstCol="1" bandRow="1"/>
              <a:tblGrid>
                <a:gridCol w="3620107">
                  <a:extLst>
                    <a:ext uri="{9D8B030D-6E8A-4147-A177-3AD203B41FA5}">
                      <a16:colId xmlns:a16="http://schemas.microsoft.com/office/drawing/2014/main" val="838980305"/>
                    </a:ext>
                  </a:extLst>
                </a:gridCol>
                <a:gridCol w="1219337">
                  <a:extLst>
                    <a:ext uri="{9D8B030D-6E8A-4147-A177-3AD203B41FA5}">
                      <a16:colId xmlns:a16="http://schemas.microsoft.com/office/drawing/2014/main" val="2955525972"/>
                    </a:ext>
                  </a:extLst>
                </a:gridCol>
                <a:gridCol w="809108">
                  <a:extLst>
                    <a:ext uri="{9D8B030D-6E8A-4147-A177-3AD203B41FA5}">
                      <a16:colId xmlns:a16="http://schemas.microsoft.com/office/drawing/2014/main" val="2835967681"/>
                    </a:ext>
                  </a:extLst>
                </a:gridCol>
                <a:gridCol w="1148965">
                  <a:extLst>
                    <a:ext uri="{9D8B030D-6E8A-4147-A177-3AD203B41FA5}">
                      <a16:colId xmlns:a16="http://schemas.microsoft.com/office/drawing/2014/main" val="2955742808"/>
                    </a:ext>
                  </a:extLst>
                </a:gridCol>
                <a:gridCol w="635528">
                  <a:extLst>
                    <a:ext uri="{9D8B030D-6E8A-4147-A177-3AD203B41FA5}">
                      <a16:colId xmlns:a16="http://schemas.microsoft.com/office/drawing/2014/main" val="2914788674"/>
                    </a:ext>
                  </a:extLst>
                </a:gridCol>
                <a:gridCol w="924343">
                  <a:extLst>
                    <a:ext uri="{9D8B030D-6E8A-4147-A177-3AD203B41FA5}">
                      <a16:colId xmlns:a16="http://schemas.microsoft.com/office/drawing/2014/main" val="369317898"/>
                    </a:ext>
                  </a:extLst>
                </a:gridCol>
                <a:gridCol w="591404">
                  <a:extLst>
                    <a:ext uri="{9D8B030D-6E8A-4147-A177-3AD203B41FA5}">
                      <a16:colId xmlns:a16="http://schemas.microsoft.com/office/drawing/2014/main" val="103355496"/>
                    </a:ext>
                  </a:extLst>
                </a:gridCol>
              </a:tblGrid>
              <a:tr h="214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Task or Activity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Partner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Customer PM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Procurement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Security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1396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Deployment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3162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 Sensor(s) software and configuration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45343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Post-deployment verification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7656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Connect Sensor to management (if applicable), configure alert forwarding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3509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Connect to SNMP server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8871"/>
                  </a:ext>
                </a:extLst>
              </a:tr>
              <a:tr h="2224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initial knowledge transfer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36144"/>
                  </a:ext>
                </a:extLst>
              </a:tr>
              <a:tr h="25834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Sensor/s learning period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4988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Baseline fine tuning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2661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Acceptance sign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6919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AE174-847B-41DE-9CAB-0EEBFCAC7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899482"/>
              </p:ext>
            </p:extLst>
          </p:nvPr>
        </p:nvGraphicFramePr>
        <p:xfrm>
          <a:off x="3137206" y="1037247"/>
          <a:ext cx="8945202" cy="4195898"/>
        </p:xfrm>
        <a:graphic>
          <a:graphicData uri="http://schemas.openxmlformats.org/drawingml/2006/table">
            <a:tbl>
              <a:tblPr firstRow="1" firstCol="1" bandRow="1"/>
              <a:tblGrid>
                <a:gridCol w="3616520">
                  <a:extLst>
                    <a:ext uri="{9D8B030D-6E8A-4147-A177-3AD203B41FA5}">
                      <a16:colId xmlns:a16="http://schemas.microsoft.com/office/drawing/2014/main" val="838980305"/>
                    </a:ext>
                  </a:extLst>
                </a:gridCol>
                <a:gridCol w="1220982">
                  <a:extLst>
                    <a:ext uri="{9D8B030D-6E8A-4147-A177-3AD203B41FA5}">
                      <a16:colId xmlns:a16="http://schemas.microsoft.com/office/drawing/2014/main" val="2955525972"/>
                    </a:ext>
                  </a:extLst>
                </a:gridCol>
                <a:gridCol w="808783">
                  <a:extLst>
                    <a:ext uri="{9D8B030D-6E8A-4147-A177-3AD203B41FA5}">
                      <a16:colId xmlns:a16="http://schemas.microsoft.com/office/drawing/2014/main" val="2835967681"/>
                    </a:ext>
                  </a:extLst>
                </a:gridCol>
                <a:gridCol w="1148505">
                  <a:extLst>
                    <a:ext uri="{9D8B030D-6E8A-4147-A177-3AD203B41FA5}">
                      <a16:colId xmlns:a16="http://schemas.microsoft.com/office/drawing/2014/main" val="2955742808"/>
                    </a:ext>
                  </a:extLst>
                </a:gridCol>
                <a:gridCol w="635273">
                  <a:extLst>
                    <a:ext uri="{9D8B030D-6E8A-4147-A177-3AD203B41FA5}">
                      <a16:colId xmlns:a16="http://schemas.microsoft.com/office/drawing/2014/main" val="2914788674"/>
                    </a:ext>
                  </a:extLst>
                </a:gridCol>
                <a:gridCol w="923972">
                  <a:extLst>
                    <a:ext uri="{9D8B030D-6E8A-4147-A177-3AD203B41FA5}">
                      <a16:colId xmlns:a16="http://schemas.microsoft.com/office/drawing/2014/main" val="369317898"/>
                    </a:ext>
                  </a:extLst>
                </a:gridCol>
                <a:gridCol w="591167">
                  <a:extLst>
                    <a:ext uri="{9D8B030D-6E8A-4147-A177-3AD203B41FA5}">
                      <a16:colId xmlns:a16="http://schemas.microsoft.com/office/drawing/2014/main" val="103355496"/>
                    </a:ext>
                  </a:extLst>
                </a:gridCol>
              </a:tblGrid>
              <a:tr h="214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Task or Activity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Partner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Customer PM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Procurement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Security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1396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 preparation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3162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SOC enablement workshop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880674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SOC use cases documents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45343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Approve SOC use cases 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7656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Provide Syntax rules (in case of Syslog server use)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3509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Provide VM resources requirements 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8871"/>
                  </a:ext>
                </a:extLst>
              </a:tr>
              <a:tr h="22248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Prepare VM environment  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36144"/>
                  </a:ext>
                </a:extLst>
              </a:tr>
              <a:tr h="25834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Download SIEM system Defender add-on (if applicable like QRadar, Panorama)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4988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Prepare Syslog server (optional)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2661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Active Directory users/local users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69191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Deployment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3898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Install Central Manager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960727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Central Manager configuration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686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Integrate with Syslog server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84420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Integrate with SIEM system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78647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Post-deployment verification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30950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Baseline fine tuning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602094"/>
                  </a:ext>
                </a:extLst>
              </a:tr>
            </a:tbl>
          </a:graphicData>
        </a:graphic>
      </p:graphicFrame>
      <p:sp>
        <p:nvSpPr>
          <p:cNvPr id="11" name="Title 5">
            <a:extLst>
              <a:ext uri="{FF2B5EF4-FFF2-40B4-BE49-F238E27FC236}">
                <a16:creationId xmlns:a16="http://schemas.microsoft.com/office/drawing/2014/main" id="{92B75FC7-EABB-4083-B54F-837CD18733D4}"/>
              </a:ext>
            </a:extLst>
          </p:cNvPr>
          <p:cNvSpPr txBox="1">
            <a:spLocks/>
          </p:cNvSpPr>
          <p:nvPr/>
        </p:nvSpPr>
        <p:spPr>
          <a:xfrm>
            <a:off x="408333" y="27871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RACI Matrix Map – CM Deployment</a:t>
            </a:r>
            <a:endParaRPr lang="en-IL" sz="2856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23CF5722-0300-4055-80E0-C8BEBAB0F859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RACI Matrix Map – Site Deployment</a:t>
            </a:r>
            <a:endParaRPr lang="en-IL" sz="285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34224-3105-46B0-A17C-E6AD05D716D6}"/>
              </a:ext>
            </a:extLst>
          </p:cNvPr>
          <p:cNvSpPr txBox="1">
            <a:spLocks/>
          </p:cNvSpPr>
          <p:nvPr/>
        </p:nvSpPr>
        <p:spPr>
          <a:xfrm>
            <a:off x="927656" y="1259782"/>
            <a:ext cx="10070821" cy="4964170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622" indent="0">
              <a:buNone/>
            </a:pPr>
            <a:endParaRPr lang="en-US" sz="2448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C8F87-CB92-4667-89B4-D82234DCB8FF}"/>
              </a:ext>
            </a:extLst>
          </p:cNvPr>
          <p:cNvSpPr/>
          <p:nvPr/>
        </p:nvSpPr>
        <p:spPr>
          <a:xfrm>
            <a:off x="254338" y="1036944"/>
            <a:ext cx="2802045" cy="464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7000"/>
              </a:lnSpc>
              <a:spcBef>
                <a:spcPts val="765"/>
              </a:spcBef>
              <a:spcAft>
                <a:spcPts val="765"/>
              </a:spcAft>
              <a:buClrTx/>
              <a:buSzPts val="1000"/>
              <a:buFontTx/>
              <a:buNone/>
              <a:tabLst>
                <a:tab pos="466298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esponsible - person who performs an activity or does the work.</a:t>
            </a:r>
            <a:endParaRPr kumimoji="0" lang="en-IL" sz="244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765"/>
              </a:spcAft>
              <a:buClrTx/>
              <a:buSzPts val="1000"/>
              <a:buFontTx/>
              <a:buNone/>
              <a:tabLst>
                <a:tab pos="466298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ccountable - person who is ultimately accountable and has Yes/No/Veto.</a:t>
            </a:r>
            <a:endParaRPr kumimoji="0" lang="en-IL" sz="244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765"/>
              </a:spcAft>
              <a:buClrTx/>
              <a:buSzPts val="1000"/>
              <a:buFontTx/>
              <a:buNone/>
              <a:tabLst>
                <a:tab pos="466298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onsulted - person that needs to feedback and contribute to the activity.</a:t>
            </a:r>
            <a:endParaRPr kumimoji="0" lang="en-IL" sz="244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765"/>
              </a:spcAft>
              <a:buClrTx/>
              <a:buSzPts val="1000"/>
              <a:buFontTx/>
              <a:buNone/>
              <a:tabLst>
                <a:tab pos="466298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nformed - person that needs to know of the decision or action.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994C16-09C9-4A54-9458-C1F95F126F5C}"/>
              </a:ext>
            </a:extLst>
          </p:cNvPr>
          <p:cNvSpPr/>
          <p:nvPr/>
        </p:nvSpPr>
        <p:spPr>
          <a:xfrm>
            <a:off x="190313" y="6011747"/>
            <a:ext cx="2810128" cy="778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765"/>
              </a:spcAft>
              <a:buSzPts val="1000"/>
              <a:tabLst>
                <a:tab pos="466298" algn="l"/>
              </a:tabLst>
            </a:pPr>
            <a:r>
              <a:rPr lang="en-US" sz="1836" dirty="0">
                <a:highlight>
                  <a:srgbClr val="FFFF00"/>
                </a:highlight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adjusted per project scope</a:t>
            </a:r>
          </a:p>
          <a:p>
            <a:pPr>
              <a:lnSpc>
                <a:spcPct val="107000"/>
              </a:lnSpc>
              <a:spcAft>
                <a:spcPts val="765"/>
              </a:spcAft>
              <a:buSzPts val="1000"/>
              <a:tabLst>
                <a:tab pos="466298" algn="l"/>
              </a:tabLst>
            </a:pPr>
            <a:r>
              <a:rPr lang="en-US" sz="1836" dirty="0">
                <a:highlight>
                  <a:srgbClr val="FFFF00"/>
                </a:highlight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Industry</a:t>
            </a:r>
          </a:p>
        </p:txBody>
      </p:sp>
    </p:spTree>
    <p:extLst>
      <p:ext uri="{BB962C8B-B14F-4D97-AF65-F5344CB8AC3E}">
        <p14:creationId xmlns:p14="http://schemas.microsoft.com/office/powerpoint/2010/main" val="398023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624B-B6E7-4155-9519-E1CDE175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Strategy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1880F-29DB-4E00-B225-7387FD45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10156080" cy="2769989"/>
          </a:xfrm>
        </p:spPr>
        <p:txBody>
          <a:bodyPr/>
          <a:lstStyle/>
          <a:p>
            <a:r>
              <a:rPr lang="en-US" dirty="0"/>
              <a:t>Strategy generally involves setting </a:t>
            </a:r>
            <a:r>
              <a:rPr lang="en-US" dirty="0">
                <a:solidFill>
                  <a:schemeClr val="tx2"/>
                </a:solidFill>
              </a:rPr>
              <a:t>goals</a:t>
            </a:r>
            <a:r>
              <a:rPr lang="en-US" dirty="0"/>
              <a:t>, determining </a:t>
            </a:r>
            <a:r>
              <a:rPr lang="en-US" dirty="0">
                <a:solidFill>
                  <a:schemeClr val="tx2"/>
                </a:solidFill>
              </a:rPr>
              <a:t>actions</a:t>
            </a:r>
            <a:r>
              <a:rPr lang="en-US" dirty="0"/>
              <a:t> to achieve the goals, and mobilizing </a:t>
            </a:r>
            <a:r>
              <a:rPr lang="en-US" dirty="0">
                <a:solidFill>
                  <a:schemeClr val="tx2"/>
                </a:solidFill>
              </a:rPr>
              <a:t>resources</a:t>
            </a:r>
            <a:r>
              <a:rPr lang="en-US" dirty="0"/>
              <a:t> to execute the actions</a:t>
            </a:r>
          </a:p>
          <a:p>
            <a:endParaRPr lang="en-US" dirty="0"/>
          </a:p>
          <a:p>
            <a:pPr marL="14271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Goals</a:t>
            </a:r>
            <a:r>
              <a:rPr lang="en-US" dirty="0"/>
              <a:t> – set targets (X sites will deploy in 2021)</a:t>
            </a:r>
          </a:p>
          <a:p>
            <a:pPr marL="14271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Actions</a:t>
            </a:r>
            <a:r>
              <a:rPr lang="en-US" dirty="0"/>
              <a:t> – Remote or Onsite  (Critical sites onsite, rest remotely)</a:t>
            </a:r>
          </a:p>
          <a:p>
            <a:pPr marL="14271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Resources</a:t>
            </a:r>
            <a:r>
              <a:rPr lang="en-US" dirty="0"/>
              <a:t> – Partner, Customer or Joint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3C4A2-AF85-4DF7-9411-409EB17D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Two colleagues planning on board with sticky notes">
            <a:extLst>
              <a:ext uri="{FF2B5EF4-FFF2-40B4-BE49-F238E27FC236}">
                <a16:creationId xmlns:a16="http://schemas.microsoft.com/office/drawing/2014/main" id="{E560034B-30FD-42A9-913D-E4EE9925C8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27" y="4024552"/>
            <a:ext cx="4529348" cy="30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4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624B-B6E7-4155-9519-E1CDE175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is changing… So Are We</a:t>
            </a:r>
            <a:endParaRPr lang="en-I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29EC52-30C3-4650-936A-5FA8C0F3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4247317"/>
          </a:xfrm>
        </p:spPr>
        <p:txBody>
          <a:bodyPr/>
          <a:lstStyle/>
          <a:p>
            <a:r>
              <a:rPr lang="en-US" dirty="0"/>
              <a:t>Remote Deployment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Deployment can be done anywhere in the world</a:t>
            </a:r>
          </a:p>
          <a:p>
            <a:pPr lvl="1"/>
            <a:r>
              <a:rPr lang="en-US" dirty="0"/>
              <a:t>	Today I deploy in New York, tomorrow in Tokyo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flexibility</a:t>
            </a:r>
          </a:p>
          <a:p>
            <a:pPr lvl="1"/>
            <a:r>
              <a:rPr lang="en-US" dirty="0"/>
              <a:t>	Much easier to support last minute change (TZ)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Higher volumes</a:t>
            </a:r>
          </a:p>
          <a:p>
            <a:pPr lvl="1"/>
            <a:r>
              <a:rPr lang="en-US" dirty="0"/>
              <a:t>	No travel time, less costs spent on traveling 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spc="-50" dirty="0">
                <a:latin typeface="+mj-lt"/>
              </a:rPr>
              <a:t>The right team any time</a:t>
            </a:r>
          </a:p>
          <a:p>
            <a:pPr lvl="2"/>
            <a:r>
              <a:rPr lang="en-US" sz="1800" spc="-50" dirty="0"/>
              <a:t>	</a:t>
            </a:r>
            <a:r>
              <a:rPr lang="en-US" sz="2000" dirty="0">
                <a:solidFill>
                  <a:srgbClr val="000000"/>
                </a:solidFill>
                <a:latin typeface="+mn-lt"/>
              </a:rPr>
              <a:t>Assemble the right resources WW at 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3C4A2-AF85-4DF7-9411-409EB17D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Child looking at a world map">
            <a:extLst>
              <a:ext uri="{FF2B5EF4-FFF2-40B4-BE49-F238E27FC236}">
                <a16:creationId xmlns:a16="http://schemas.microsoft.com/office/drawing/2014/main" id="{7BDB45B3-6EEF-4A5B-ADD2-89BA4EC29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89" y="3730865"/>
            <a:ext cx="4896686" cy="32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14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F97A-D703-4D48-A151-472A2DF2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strategy – One Region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E57B1-C883-47E0-ABD7-B7E2A0E6BD60}"/>
              </a:ext>
            </a:extLst>
          </p:cNvPr>
          <p:cNvSpPr txBox="1"/>
          <p:nvPr/>
        </p:nvSpPr>
        <p:spPr>
          <a:xfrm>
            <a:off x="1677857" y="2970350"/>
            <a:ext cx="8770554" cy="211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1836" dirty="0"/>
          </a:p>
          <a:p>
            <a:r>
              <a:rPr lang="en-US" sz="1836" dirty="0"/>
              <a:t> </a:t>
            </a:r>
            <a:endParaRPr lang="en-IL" sz="1836" dirty="0"/>
          </a:p>
          <a:p>
            <a:r>
              <a:rPr lang="en-US" sz="1836" dirty="0"/>
              <a:t> </a:t>
            </a:r>
            <a:endParaRPr lang="en-IL" sz="1836" dirty="0"/>
          </a:p>
          <a:p>
            <a:r>
              <a:rPr lang="en-US" sz="1836" dirty="0"/>
              <a:t> </a:t>
            </a:r>
            <a:endParaRPr lang="en-IL" sz="1836" dirty="0"/>
          </a:p>
          <a:p>
            <a:endParaRPr lang="en-IL" sz="1836" dirty="0"/>
          </a:p>
          <a:p>
            <a:r>
              <a:rPr lang="en-US" sz="1836" dirty="0">
                <a:sym typeface="Wingdings" panose="05000000000000000000" pitchFamily="2" charset="2"/>
              </a:rPr>
              <a:t> </a:t>
            </a:r>
          </a:p>
          <a:p>
            <a:endParaRPr lang="en-IL" sz="1836" dirty="0"/>
          </a:p>
        </p:txBody>
      </p:sp>
      <p:pic>
        <p:nvPicPr>
          <p:cNvPr id="1026" name="Picture 2" descr="https://upload.wikimedia.org/wikipedia/commons/0/09/BlankMap-World-v2.png">
            <a:extLst>
              <a:ext uri="{FF2B5EF4-FFF2-40B4-BE49-F238E27FC236}">
                <a16:creationId xmlns:a16="http://schemas.microsoft.com/office/drawing/2014/main" id="{4DFFE7F2-B331-4806-ABDC-2B548624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64" y="1301875"/>
            <a:ext cx="10724938" cy="478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D03652-2D03-4CA3-8117-479D90888B49}"/>
              </a:ext>
            </a:extLst>
          </p:cNvPr>
          <p:cNvSpPr/>
          <p:nvPr/>
        </p:nvSpPr>
        <p:spPr>
          <a:xfrm>
            <a:off x="924929" y="1124158"/>
            <a:ext cx="3721857" cy="505200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America Region</a:t>
            </a:r>
            <a:endParaRPr lang="en-IL" sz="183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C68A0-8BC7-401A-9F60-A222443358B2}"/>
              </a:ext>
            </a:extLst>
          </p:cNvPr>
          <p:cNvSpPr/>
          <p:nvPr/>
        </p:nvSpPr>
        <p:spPr>
          <a:xfrm>
            <a:off x="4646786" y="1124157"/>
            <a:ext cx="2695138" cy="505200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EMEA Region</a:t>
            </a:r>
            <a:endParaRPr lang="en-IL" sz="183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A72A90-F800-40EA-99C5-9F43B2ACC834}"/>
              </a:ext>
            </a:extLst>
          </p:cNvPr>
          <p:cNvSpPr/>
          <p:nvPr/>
        </p:nvSpPr>
        <p:spPr>
          <a:xfrm>
            <a:off x="7341925" y="1124156"/>
            <a:ext cx="3721857" cy="5052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APAC Region</a:t>
            </a:r>
            <a:endParaRPr lang="en-IL" sz="1836" dirty="0"/>
          </a:p>
        </p:txBody>
      </p:sp>
      <p:pic>
        <p:nvPicPr>
          <p:cNvPr id="18" name="Picture 2" descr="Hospital">
            <a:extLst>
              <a:ext uri="{FF2B5EF4-FFF2-40B4-BE49-F238E27FC236}">
                <a16:creationId xmlns:a16="http://schemas.microsoft.com/office/drawing/2014/main" id="{7440E3DA-4A24-4F0C-A2FA-6C762BE4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9329522" y="4975291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CA3A1A4-46A3-48EB-B7BA-F89F98664043}"/>
              </a:ext>
            </a:extLst>
          </p:cNvPr>
          <p:cNvSpPr/>
          <p:nvPr/>
        </p:nvSpPr>
        <p:spPr>
          <a:xfrm>
            <a:off x="745268" y="1255898"/>
            <a:ext cx="10318513" cy="4788517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836" dirty="0"/>
          </a:p>
        </p:txBody>
      </p:sp>
      <p:pic>
        <p:nvPicPr>
          <p:cNvPr id="36" name="Picture 2" descr="Hospital">
            <a:extLst>
              <a:ext uri="{FF2B5EF4-FFF2-40B4-BE49-F238E27FC236}">
                <a16:creationId xmlns:a16="http://schemas.microsoft.com/office/drawing/2014/main" id="{6FE92B3D-4698-4E14-9D39-643DC598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621817" y="317148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ospital">
            <a:extLst>
              <a:ext uri="{FF2B5EF4-FFF2-40B4-BE49-F238E27FC236}">
                <a16:creationId xmlns:a16="http://schemas.microsoft.com/office/drawing/2014/main" id="{1671274C-5E28-45C4-830D-8F84BEA9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77250" y="332692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ospital">
            <a:extLst>
              <a:ext uri="{FF2B5EF4-FFF2-40B4-BE49-F238E27FC236}">
                <a16:creationId xmlns:a16="http://schemas.microsoft.com/office/drawing/2014/main" id="{1DCBA31D-3ECC-44D0-A78D-8E90A4C5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953889" y="326932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ospital">
            <a:extLst>
              <a:ext uri="{FF2B5EF4-FFF2-40B4-BE49-F238E27FC236}">
                <a16:creationId xmlns:a16="http://schemas.microsoft.com/office/drawing/2014/main" id="{6FA564D4-FE05-4441-9B5C-3B640096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392981" y="287251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ospital">
            <a:extLst>
              <a:ext uri="{FF2B5EF4-FFF2-40B4-BE49-F238E27FC236}">
                <a16:creationId xmlns:a16="http://schemas.microsoft.com/office/drawing/2014/main" id="{2A05F13D-06B9-4AF1-8A77-E652EC87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548415" y="302794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ospital">
            <a:extLst>
              <a:ext uri="{FF2B5EF4-FFF2-40B4-BE49-F238E27FC236}">
                <a16:creationId xmlns:a16="http://schemas.microsoft.com/office/drawing/2014/main" id="{611B9CE4-5D52-450D-87A8-09CE6CEA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703849" y="3183380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ospital">
            <a:extLst>
              <a:ext uri="{FF2B5EF4-FFF2-40B4-BE49-F238E27FC236}">
                <a16:creationId xmlns:a16="http://schemas.microsoft.com/office/drawing/2014/main" id="{55FF6C41-B5B4-468B-8E3A-E64A7F26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859282" y="299717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ospital">
            <a:extLst>
              <a:ext uri="{FF2B5EF4-FFF2-40B4-BE49-F238E27FC236}">
                <a16:creationId xmlns:a16="http://schemas.microsoft.com/office/drawing/2014/main" id="{5568D79C-5D10-4757-B35F-3E87CC2B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548415" y="302794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ospital">
            <a:extLst>
              <a:ext uri="{FF2B5EF4-FFF2-40B4-BE49-F238E27FC236}">
                <a16:creationId xmlns:a16="http://schemas.microsoft.com/office/drawing/2014/main" id="{F0770D0B-A7F0-4FEA-ADC7-6257143A0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77250" y="332692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ospital">
            <a:extLst>
              <a:ext uri="{FF2B5EF4-FFF2-40B4-BE49-F238E27FC236}">
                <a16:creationId xmlns:a16="http://schemas.microsoft.com/office/drawing/2014/main" id="{87B55D03-E26B-44E9-ACAF-C1AF1FCC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9484956" y="513072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ospital">
            <a:extLst>
              <a:ext uri="{FF2B5EF4-FFF2-40B4-BE49-F238E27FC236}">
                <a16:creationId xmlns:a16="http://schemas.microsoft.com/office/drawing/2014/main" id="{57D94CD9-FBF1-4C78-8F14-3D3E97A9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122881" y="222657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ospital">
            <a:extLst>
              <a:ext uri="{FF2B5EF4-FFF2-40B4-BE49-F238E27FC236}">
                <a16:creationId xmlns:a16="http://schemas.microsoft.com/office/drawing/2014/main" id="{BA9E3CBF-859E-4765-A82C-06FBB77F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918207" y="2382010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ospital">
            <a:extLst>
              <a:ext uri="{FF2B5EF4-FFF2-40B4-BE49-F238E27FC236}">
                <a16:creationId xmlns:a16="http://schemas.microsoft.com/office/drawing/2014/main" id="{9D690AC8-2369-4799-BA2F-F00A2D4E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713533" y="243587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ospital">
            <a:extLst>
              <a:ext uri="{FF2B5EF4-FFF2-40B4-BE49-F238E27FC236}">
                <a16:creationId xmlns:a16="http://schemas.microsoft.com/office/drawing/2014/main" id="{6D2196D3-C200-4F9E-8C9C-C918477B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508859" y="2489747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ospital">
            <a:extLst>
              <a:ext uri="{FF2B5EF4-FFF2-40B4-BE49-F238E27FC236}">
                <a16:creationId xmlns:a16="http://schemas.microsoft.com/office/drawing/2014/main" id="{E6AEA398-B55D-49CF-BB8B-4F252224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04185" y="254361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ospital">
            <a:extLst>
              <a:ext uri="{FF2B5EF4-FFF2-40B4-BE49-F238E27FC236}">
                <a16:creationId xmlns:a16="http://schemas.microsoft.com/office/drawing/2014/main" id="{5D285E1E-8FB5-413C-B93B-1E033984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136444" y="2597484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ospital">
            <a:extLst>
              <a:ext uri="{FF2B5EF4-FFF2-40B4-BE49-F238E27FC236}">
                <a16:creationId xmlns:a16="http://schemas.microsoft.com/office/drawing/2014/main" id="{5878BFB1-959C-43B4-B65D-3120B9ECD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19573" y="222660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ospital">
            <a:extLst>
              <a:ext uri="{FF2B5EF4-FFF2-40B4-BE49-F238E27FC236}">
                <a16:creationId xmlns:a16="http://schemas.microsoft.com/office/drawing/2014/main" id="{37EC14CD-4DB5-4405-849D-A79CCBEBD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91878" y="300222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ospital">
            <a:extLst>
              <a:ext uri="{FF2B5EF4-FFF2-40B4-BE49-F238E27FC236}">
                <a16:creationId xmlns:a16="http://schemas.microsoft.com/office/drawing/2014/main" id="{0024574E-BE11-4ECE-83F5-1A51BB31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595047" y="373937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ospital">
            <a:extLst>
              <a:ext uri="{FF2B5EF4-FFF2-40B4-BE49-F238E27FC236}">
                <a16:creationId xmlns:a16="http://schemas.microsoft.com/office/drawing/2014/main" id="{5997020E-B9D4-4763-AD30-65D41174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898217" y="4476527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ospital">
            <a:extLst>
              <a:ext uri="{FF2B5EF4-FFF2-40B4-BE49-F238E27FC236}">
                <a16:creationId xmlns:a16="http://schemas.microsoft.com/office/drawing/2014/main" id="{68B4E3FF-B8E7-401B-B5D9-69D3E053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201386" y="5056714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ospital">
            <a:extLst>
              <a:ext uri="{FF2B5EF4-FFF2-40B4-BE49-F238E27FC236}">
                <a16:creationId xmlns:a16="http://schemas.microsoft.com/office/drawing/2014/main" id="{41065AB8-8766-4EB3-9992-7231CDB65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383565" y="5221381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ospital">
            <a:extLst>
              <a:ext uri="{FF2B5EF4-FFF2-40B4-BE49-F238E27FC236}">
                <a16:creationId xmlns:a16="http://schemas.microsoft.com/office/drawing/2014/main" id="{C6E4E26C-F3B7-4578-B462-347B13F07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538999" y="5330649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ospital">
            <a:extLst>
              <a:ext uri="{FF2B5EF4-FFF2-40B4-BE49-F238E27FC236}">
                <a16:creationId xmlns:a16="http://schemas.microsoft.com/office/drawing/2014/main" id="{A322B029-A771-4763-AC7E-FEA60C4F9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694433" y="450731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ospital">
            <a:extLst>
              <a:ext uri="{FF2B5EF4-FFF2-40B4-BE49-F238E27FC236}">
                <a16:creationId xmlns:a16="http://schemas.microsoft.com/office/drawing/2014/main" id="{B2E986B9-FB34-4642-9CC5-64C7CA1C4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849867" y="4256463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ospital">
            <a:extLst>
              <a:ext uri="{FF2B5EF4-FFF2-40B4-BE49-F238E27FC236}">
                <a16:creationId xmlns:a16="http://schemas.microsoft.com/office/drawing/2014/main" id="{F978333F-F35C-4CC0-9A7C-24DF6165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223202" y="330385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ospital">
            <a:extLst>
              <a:ext uri="{FF2B5EF4-FFF2-40B4-BE49-F238E27FC236}">
                <a16:creationId xmlns:a16="http://schemas.microsoft.com/office/drawing/2014/main" id="{88665DC7-6EF5-424C-B638-010C8352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129329" y="322845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ospital">
            <a:extLst>
              <a:ext uri="{FF2B5EF4-FFF2-40B4-BE49-F238E27FC236}">
                <a16:creationId xmlns:a16="http://schemas.microsoft.com/office/drawing/2014/main" id="{DD9D8708-6E33-43C9-AE8F-E685EC644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026222" y="289451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ospital">
            <a:extLst>
              <a:ext uri="{FF2B5EF4-FFF2-40B4-BE49-F238E27FC236}">
                <a16:creationId xmlns:a16="http://schemas.microsoft.com/office/drawing/2014/main" id="{D5D4B6F9-63DD-442D-B554-70B482428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1923116" y="2560570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ospital">
            <a:extLst>
              <a:ext uri="{FF2B5EF4-FFF2-40B4-BE49-F238E27FC236}">
                <a16:creationId xmlns:a16="http://schemas.microsoft.com/office/drawing/2014/main" id="{AA3BADBD-2942-461B-8673-5EBBF8445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087783" y="222662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ospital">
            <a:extLst>
              <a:ext uri="{FF2B5EF4-FFF2-40B4-BE49-F238E27FC236}">
                <a16:creationId xmlns:a16="http://schemas.microsoft.com/office/drawing/2014/main" id="{F3030014-A606-405D-9A14-E4F49652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252450" y="2511339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ospital">
            <a:extLst>
              <a:ext uri="{FF2B5EF4-FFF2-40B4-BE49-F238E27FC236}">
                <a16:creationId xmlns:a16="http://schemas.microsoft.com/office/drawing/2014/main" id="{E908E050-18A7-43AB-8ED4-60B0F6A4B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417117" y="275911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ospital">
            <a:extLst>
              <a:ext uri="{FF2B5EF4-FFF2-40B4-BE49-F238E27FC236}">
                <a16:creationId xmlns:a16="http://schemas.microsoft.com/office/drawing/2014/main" id="{1529D43F-74F7-4B31-B15D-923C9629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81784" y="286839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ospital">
            <a:extLst>
              <a:ext uri="{FF2B5EF4-FFF2-40B4-BE49-F238E27FC236}">
                <a16:creationId xmlns:a16="http://schemas.microsoft.com/office/drawing/2014/main" id="{23B6F67E-2935-4BF7-8D2B-F5B2A5686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792617" y="294074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ospital">
            <a:extLst>
              <a:ext uri="{FF2B5EF4-FFF2-40B4-BE49-F238E27FC236}">
                <a16:creationId xmlns:a16="http://schemas.microsoft.com/office/drawing/2014/main" id="{04028294-6DB6-4A0B-A574-5C1A2B3E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975751" y="277302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ospital">
            <a:extLst>
              <a:ext uri="{FF2B5EF4-FFF2-40B4-BE49-F238E27FC236}">
                <a16:creationId xmlns:a16="http://schemas.microsoft.com/office/drawing/2014/main" id="{8E722972-D134-49CD-B221-0BB32E95D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158884" y="239293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ospital">
            <a:extLst>
              <a:ext uri="{FF2B5EF4-FFF2-40B4-BE49-F238E27FC236}">
                <a16:creationId xmlns:a16="http://schemas.microsoft.com/office/drawing/2014/main" id="{3DBDB2DE-D233-4D2B-A5FD-DB54F4B6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723365" y="2225217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6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34224-3105-46B0-A17C-E6AD05D716D6}"/>
              </a:ext>
            </a:extLst>
          </p:cNvPr>
          <p:cNvSpPr txBox="1">
            <a:spLocks/>
          </p:cNvSpPr>
          <p:nvPr/>
        </p:nvSpPr>
        <p:spPr>
          <a:xfrm>
            <a:off x="927656" y="1259781"/>
            <a:ext cx="10070821" cy="5574155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622" indent="0">
              <a:buNone/>
            </a:pPr>
            <a:endParaRPr lang="en-US" sz="2448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8741F-3CAF-4E7A-838F-3E1BFE4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Tomorrow (TODAY)</a:t>
            </a:r>
            <a:endParaRPr lang="en-I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593CE-444F-486C-89F1-E034EB5C3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60324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 who will monitor the system, and will handle alerts and events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Identify user roles</a:t>
            </a:r>
          </a:p>
          <a:p>
            <a:pPr marL="1427163" lvl="2"/>
            <a:r>
              <a:rPr lang="en-US" dirty="0"/>
              <a:t>SOC team –Tier 1 - RO, Tier 2 - Analyst</a:t>
            </a:r>
          </a:p>
          <a:p>
            <a:pPr marL="1427163" lvl="2"/>
            <a:r>
              <a:rPr lang="en-US" dirty="0"/>
              <a:t>Security officers - Analyst</a:t>
            </a:r>
          </a:p>
          <a:p>
            <a:pPr marL="1427163" lvl="2"/>
            <a:r>
              <a:rPr lang="en-US" dirty="0"/>
              <a:t>Site team - RO</a:t>
            </a:r>
          </a:p>
          <a:p>
            <a:pPr marL="1427163" lvl="2"/>
            <a:r>
              <a:rPr lang="en-US" dirty="0"/>
              <a:t>Other team – RO, Analyst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 who will manage (admin) Defender for IoT system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SOC team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Other team (do you have available resource, or you need to hire?)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you are planning to manage users (local, by AD)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you plan to support site deployments (site preparations, deployment day)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Local teams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Global team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your team – Get the best out of the system</a:t>
            </a:r>
          </a:p>
        </p:txBody>
      </p:sp>
    </p:spTree>
    <p:extLst>
      <p:ext uri="{BB962C8B-B14F-4D97-AF65-F5344CB8AC3E}">
        <p14:creationId xmlns:p14="http://schemas.microsoft.com/office/powerpoint/2010/main" val="403492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34224-3105-46B0-A17C-E6AD05D716D6}"/>
              </a:ext>
            </a:extLst>
          </p:cNvPr>
          <p:cNvSpPr txBox="1">
            <a:spLocks/>
          </p:cNvSpPr>
          <p:nvPr/>
        </p:nvSpPr>
        <p:spPr>
          <a:xfrm>
            <a:off x="927656" y="1259782"/>
            <a:ext cx="10070821" cy="4964170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622" indent="0">
              <a:buNone/>
            </a:pPr>
            <a:endParaRPr lang="en-US" sz="2448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8741F-3CAF-4E7A-838F-3E1BFE4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endParaRPr lang="en-I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593CE-444F-486C-89F1-E034EB5C3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16619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project planning methodologies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Propper expectations setting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Transparent continues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Never lose sight of the goal line</a:t>
            </a:r>
          </a:p>
        </p:txBody>
      </p:sp>
      <p:pic>
        <p:nvPicPr>
          <p:cNvPr id="4" name="Picture 3" descr="Football on green playing field">
            <a:extLst>
              <a:ext uri="{FF2B5EF4-FFF2-40B4-BE49-F238E27FC236}">
                <a16:creationId xmlns:a16="http://schemas.microsoft.com/office/drawing/2014/main" id="{3BE37EEC-71E3-45FF-BB2F-DDBACABD6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337" y="2977414"/>
            <a:ext cx="6027138" cy="40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7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CF6-2B3D-394A-9001-7EF16F47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233151"/>
            <a:ext cx="6171537" cy="502246"/>
          </a:xfrm>
        </p:spPr>
        <p:txBody>
          <a:bodyPr/>
          <a:lstStyle/>
          <a:p>
            <a:r>
              <a:rPr lang="en-US" sz="3264"/>
              <a:t>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696C-D70C-0149-8783-39B898DD1A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0856" y="797496"/>
            <a:ext cx="6421628" cy="5622373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IL" sz="1428" dirty="0"/>
              <a:t>Tech </a:t>
            </a:r>
            <a:r>
              <a:rPr lang="en-US" sz="1428" dirty="0"/>
              <a:t>Community:</a:t>
            </a:r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IoT Security - Microsoft Tech Community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204"/>
              </a:spcAft>
            </a:pPr>
            <a:endParaRPr lang="en-US" sz="1428" dirty="0"/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/>
              <a:t>Learn about product at: </a:t>
            </a:r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>
                <a:latin typeface="Segoe UI Symbol" panose="020B0502040204020203" pitchFamily="34" charset="0"/>
                <a:ea typeface="Segoe UI Symbol" panose="020B0502040204020203" pitchFamily="34" charset="0"/>
                <a:hlinkClick r:id="rId4"/>
              </a:rPr>
              <a:t>http://aka.ms/ADforIoT-Product</a:t>
            </a:r>
            <a:endParaRPr lang="en-US" sz="1428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>
                <a:latin typeface="Segoe UI Symbol" panose="020B0502040204020203" pitchFamily="34" charset="0"/>
                <a:ea typeface="Segoe UI Symbol" panose="020B0502040204020203" pitchFamily="34" charset="0"/>
                <a:hlinkClick r:id="rId5"/>
              </a:rPr>
              <a:t>http://aka.ms/ADforIoT-PP-Blog</a:t>
            </a:r>
            <a:endParaRPr lang="en-US" sz="1428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>
                <a:latin typeface="Segoe UI Symbol" panose="020B0502040204020203" pitchFamily="34" charset="0"/>
                <a:ea typeface="Segoe UI Symbol" panose="020B0502040204020203" pitchFamily="34" charset="0"/>
                <a:hlinkClick r:id="rId6"/>
              </a:rPr>
              <a:t>Product Documentation</a:t>
            </a:r>
            <a:endParaRPr lang="en-US" sz="1428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hlinkClick r:id="rId7"/>
              </a:rPr>
              <a:t>Azure Sphere | Microsoft Azure</a:t>
            </a:r>
            <a:endParaRPr lang="en-US" sz="1428" dirty="0"/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1428" dirty="0"/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/>
              <a:t>View </a:t>
            </a:r>
            <a:r>
              <a:rPr lang="en-US" sz="1428" dirty="0">
                <a:hlinkClick r:id="rId8"/>
              </a:rPr>
              <a:t>on-demand webinars</a:t>
            </a:r>
            <a:r>
              <a:rPr lang="en-US" sz="1428" dirty="0"/>
              <a:t>: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hlinkClick r:id="rId9"/>
              </a:rPr>
              <a:t>SANS: Bringing IT &amp; OT Together — Expert Roundtable</a:t>
            </a:r>
            <a:endParaRPr lang="en-US" sz="1428" dirty="0"/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hlinkClick r:id="rId10"/>
              </a:rPr>
              <a:t>SANS: A Principal Control Engineer’s Perspective on </a:t>
            </a:r>
            <a:br>
              <a:rPr lang="en-US" sz="1428" dirty="0">
                <a:hlinkClick r:id="rId10"/>
              </a:rPr>
            </a:br>
            <a:r>
              <a:rPr lang="en-US" sz="1428" dirty="0">
                <a:hlinkClick r:id="rId10"/>
              </a:rPr>
              <a:t>Defending Energy Utilities from IoT/ICS Attacks</a:t>
            </a:r>
            <a:endParaRPr lang="en-US" sz="1428" dirty="0"/>
          </a:p>
          <a:p>
            <a:pPr>
              <a:lnSpc>
                <a:spcPct val="90000"/>
              </a:lnSpc>
              <a:spcAft>
                <a:spcPts val="1836"/>
              </a:spcAft>
            </a:pPr>
            <a:r>
              <a:rPr lang="en-US" sz="1428" dirty="0">
                <a:hlinkClick r:id="rId11"/>
              </a:rPr>
              <a:t>Zero-Trust for IoT/OT Networks</a:t>
            </a:r>
            <a:endParaRPr lang="en-US" sz="1428" dirty="0"/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/>
              <a:t>Read our </a:t>
            </a:r>
            <a:r>
              <a:rPr lang="en-US" sz="1428" dirty="0">
                <a:solidFill>
                  <a:srgbClr val="0078D4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white papers</a:t>
            </a:r>
            <a:r>
              <a:rPr lang="en-US" sz="1428" dirty="0"/>
              <a:t>, </a:t>
            </a:r>
            <a:r>
              <a:rPr lang="en-US" sz="1428" dirty="0">
                <a:hlinkClick r:id="rId12"/>
              </a:rPr>
              <a:t>solution briefs</a:t>
            </a:r>
            <a:r>
              <a:rPr lang="en-US" sz="1428" dirty="0"/>
              <a:t> &amp; </a:t>
            </a:r>
            <a:r>
              <a:rPr lang="en-US" sz="1428" dirty="0">
                <a:solidFill>
                  <a:srgbClr val="0078D4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 posts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MITRE ATT&amp;CK for ICS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NIST Recommendations for IoT/ICS Security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TRITON Attack &amp; OT Living-Off-The-Land Tactics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IoT is Changing the CISO Role (Dark Reading)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 Maturity Model</a:t>
            </a:r>
            <a:endParaRPr lang="en-US" sz="1428" dirty="0">
              <a:solidFill>
                <a:srgbClr val="0078D4"/>
              </a:solidFill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1632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C423D0-D87D-9641-BCEB-6919DC23D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3787" y="0"/>
            <a:ext cx="5440186" cy="69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9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45C7DA-753D-41E6-89EA-A7BE3C79F0F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 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7FCBA09-A2E1-42F4-A7CC-08AB73E7F1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617" y="414490"/>
            <a:ext cx="10414071" cy="495446"/>
          </a:xfrm>
          <a:prstGeom prst="rect">
            <a:avLst/>
          </a:prstGeom>
        </p:spPr>
        <p:txBody>
          <a:bodyPr vert="horz" wrap="square" lIns="93260" tIns="91792" rIns="93260" bIns="9179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Acronyms (Just before we start)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6AD70-B86F-42FE-899B-ED3EB5AEADAF}"/>
              </a:ext>
            </a:extLst>
          </p:cNvPr>
          <p:cNvSpPr/>
          <p:nvPr/>
        </p:nvSpPr>
        <p:spPr>
          <a:xfrm>
            <a:off x="507172" y="1188934"/>
            <a:ext cx="11160966" cy="878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US" sz="2040" dirty="0"/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IL" sz="2040" b="1" kern="2400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FD6D1-D02B-420F-BC41-35DB5451FF44}"/>
              </a:ext>
            </a:extLst>
          </p:cNvPr>
          <p:cNvSpPr/>
          <p:nvPr/>
        </p:nvSpPr>
        <p:spPr>
          <a:xfrm>
            <a:off x="507172" y="1188934"/>
            <a:ext cx="11160966" cy="4749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L" sz="1836" dirty="0"/>
              <a:t>SOC - Security Operations </a:t>
            </a:r>
            <a:r>
              <a:rPr lang="en-US" sz="1836" dirty="0"/>
              <a:t>Center</a:t>
            </a:r>
            <a:endParaRPr lang="en-IL" sz="1836" dirty="0"/>
          </a:p>
          <a:p>
            <a:pPr>
              <a:lnSpc>
                <a:spcPct val="150000"/>
              </a:lnSpc>
            </a:pPr>
            <a:r>
              <a:rPr lang="en-IL" sz="1836" dirty="0"/>
              <a:t>S</a:t>
            </a:r>
            <a:r>
              <a:rPr lang="en-US" sz="1836" dirty="0"/>
              <a:t>o</a:t>
            </a:r>
            <a:r>
              <a:rPr lang="en-IL" sz="1836" dirty="0"/>
              <a:t>W - Statement of Work</a:t>
            </a:r>
          </a:p>
          <a:p>
            <a:pPr>
              <a:lnSpc>
                <a:spcPct val="150000"/>
              </a:lnSpc>
            </a:pPr>
            <a:r>
              <a:rPr lang="en-IL" sz="1836" dirty="0"/>
              <a:t>KOM - Kick off Meeting</a:t>
            </a:r>
          </a:p>
          <a:p>
            <a:pPr>
              <a:lnSpc>
                <a:spcPct val="150000"/>
              </a:lnSpc>
            </a:pPr>
            <a:r>
              <a:rPr lang="en-IL" sz="1836" dirty="0"/>
              <a:t>VM - Virtual Machine</a:t>
            </a:r>
            <a:r>
              <a:rPr lang="en-US" sz="1836" dirty="0"/>
              <a:t>, HW – Hardware</a:t>
            </a:r>
            <a:endParaRPr lang="en-IL" sz="1836" dirty="0"/>
          </a:p>
          <a:p>
            <a:pPr>
              <a:lnSpc>
                <a:spcPct val="150000"/>
              </a:lnSpc>
            </a:pPr>
            <a:r>
              <a:rPr lang="en-IL" sz="1836" dirty="0"/>
              <a:t>RO - Read Only</a:t>
            </a:r>
            <a:endParaRPr lang="en-US" sz="1836" dirty="0"/>
          </a:p>
          <a:p>
            <a:pPr>
              <a:lnSpc>
                <a:spcPct val="150000"/>
              </a:lnSpc>
            </a:pPr>
            <a:r>
              <a:rPr lang="en-US" sz="1836" dirty="0"/>
              <a:t>Admin - Administrator</a:t>
            </a:r>
            <a:endParaRPr lang="en-IL" sz="1836" dirty="0"/>
          </a:p>
          <a:p>
            <a:pPr>
              <a:lnSpc>
                <a:spcPct val="150000"/>
              </a:lnSpc>
            </a:pPr>
            <a:r>
              <a:rPr lang="en-IL" sz="1836" dirty="0"/>
              <a:t>SIEM - </a:t>
            </a:r>
            <a:r>
              <a:rPr lang="en-US" sz="1836" dirty="0"/>
              <a:t>Security Information and Event Management</a:t>
            </a:r>
            <a:endParaRPr lang="en-IL" sz="1836" dirty="0"/>
          </a:p>
          <a:p>
            <a:pPr>
              <a:lnSpc>
                <a:spcPct val="150000"/>
              </a:lnSpc>
            </a:pPr>
            <a:r>
              <a:rPr lang="en-IL" sz="1836" dirty="0"/>
              <a:t>RACI -</a:t>
            </a:r>
            <a:r>
              <a:rPr lang="en-US" sz="1836" dirty="0"/>
              <a:t> </a:t>
            </a:r>
            <a:r>
              <a:rPr lang="en-IL" sz="1836" dirty="0"/>
              <a:t>R = </a:t>
            </a:r>
            <a:r>
              <a:rPr lang="en-US" sz="1836" dirty="0"/>
              <a:t>Responsible, </a:t>
            </a:r>
            <a:r>
              <a:rPr lang="en-IL" sz="1836" dirty="0"/>
              <a:t>A = </a:t>
            </a:r>
            <a:r>
              <a:rPr lang="en-US" sz="1836" dirty="0">
                <a:latin typeface="Franklin Gothic Book" panose="020B0503020102020204" pitchFamily="34" charset="0"/>
                <a:cs typeface="Arial" panose="020B0604020202020204" pitchFamily="34" charset="0"/>
              </a:rPr>
              <a:t>Accountable, </a:t>
            </a:r>
            <a:r>
              <a:rPr lang="en-IL" sz="1836" dirty="0"/>
              <a:t>C = </a:t>
            </a:r>
            <a:r>
              <a:rPr lang="en-US" sz="1836" dirty="0"/>
              <a:t>Counseled, </a:t>
            </a:r>
            <a:r>
              <a:rPr lang="en-IL" sz="1836" dirty="0"/>
              <a:t>I = </a:t>
            </a:r>
            <a:r>
              <a:rPr lang="en-US" sz="1836" dirty="0"/>
              <a:t>Informed</a:t>
            </a:r>
          </a:p>
          <a:p>
            <a:pPr>
              <a:lnSpc>
                <a:spcPct val="150000"/>
              </a:lnSpc>
            </a:pPr>
            <a:r>
              <a:rPr lang="en-US" sz="1836" dirty="0"/>
              <a:t>AD – Active Directory</a:t>
            </a:r>
            <a:endParaRPr lang="en-IL" sz="1836" dirty="0"/>
          </a:p>
          <a:p>
            <a:pPr marL="569920" lvl="1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</a:pPr>
            <a:endParaRPr lang="en-US" sz="2040" dirty="0"/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IL" sz="2040" b="1" kern="2400" dirty="0">
              <a:solidFill>
                <a:schemeClr val="dk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77231-654C-42A9-90E7-2B3AE84C1FA5}"/>
              </a:ext>
            </a:extLst>
          </p:cNvPr>
          <p:cNvGrpSpPr/>
          <p:nvPr/>
        </p:nvGrpSpPr>
        <p:grpSpPr>
          <a:xfrm>
            <a:off x="7443452" y="687333"/>
            <a:ext cx="4294504" cy="3170908"/>
            <a:chOff x="7443452" y="687333"/>
            <a:chExt cx="4294504" cy="3170908"/>
          </a:xfrm>
        </p:grpSpPr>
        <p:pic>
          <p:nvPicPr>
            <p:cNvPr id="3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7752BA94-A555-453C-8E91-5516D957B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 rot="1125279">
              <a:off x="7654390" y="687333"/>
              <a:ext cx="4083566" cy="310034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58108-F561-45BD-B594-72F1C02A7928}"/>
                </a:ext>
              </a:extLst>
            </p:cNvPr>
            <p:cNvSpPr txBox="1"/>
            <p:nvPr/>
          </p:nvSpPr>
          <p:spPr>
            <a:xfrm rot="1125279">
              <a:off x="7443452" y="3424276"/>
              <a:ext cx="3687739" cy="4339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r>
                <a:rPr lang="en-IL" sz="900" dirty="0">
                  <a:hlinkClick r:id="rId4" tooltip="https://edtech4beginners.com/2017/04/03/edtech-acronyms-explained/"/>
                </a:rPr>
                <a:t>This Photo</a:t>
              </a:r>
              <a:r>
                <a:rPr lang="en-IL" sz="900" dirty="0"/>
                <a:t> by Unknown Author is licensed under </a:t>
              </a:r>
              <a:r>
                <a:rPr lang="en-IL" sz="900" dirty="0">
                  <a:hlinkClick r:id="rId5" tooltip="https://creativecommons.org/licenses/by-nc-nd/3.0/"/>
                </a:rPr>
                <a:t>CC BY-NC-ND</a:t>
              </a:r>
              <a:endParaRPr lang="en-I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7839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B530-E76A-4A77-83F7-6912E11E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416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Thank you.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Amir Sternberg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amirst@microsoft.com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2713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158D-012C-4C48-80FD-E2F1599D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Success Factors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4271E-1BC7-4003-A9E5-C15C18584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1563330"/>
            <a:ext cx="5385056" cy="21355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Three Main Pillars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Diligent project planning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Expectations settings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Communication</a:t>
            </a:r>
            <a:endParaRPr lang="en-IL" sz="2000" dirty="0"/>
          </a:p>
        </p:txBody>
      </p:sp>
      <p:pic>
        <p:nvPicPr>
          <p:cNvPr id="17" name="Picture 16" descr="A picture containing building, table, sitting, sidewalk&#10;&#10;Description automatically generated">
            <a:extLst>
              <a:ext uri="{FF2B5EF4-FFF2-40B4-BE49-F238E27FC236}">
                <a16:creationId xmlns:a16="http://schemas.microsoft.com/office/drawing/2014/main" id="{FB23820E-CB39-4A11-B125-4A07B98C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8252" y="-1"/>
            <a:ext cx="6135328" cy="69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11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45C7DA-753D-41E6-89EA-A7BE3C79F0F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 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7FCBA09-A2E1-42F4-A7CC-08AB73E7F1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617" y="414490"/>
            <a:ext cx="10414071" cy="495446"/>
          </a:xfrm>
          <a:prstGeom prst="rect">
            <a:avLst/>
          </a:prstGeom>
        </p:spPr>
        <p:txBody>
          <a:bodyPr vert="horz" wrap="square" lIns="93260" tIns="91792" rIns="93260" bIns="9179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Deployment Process 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6AD70-B86F-42FE-899B-ED3EB5AEADAF}"/>
              </a:ext>
            </a:extLst>
          </p:cNvPr>
          <p:cNvSpPr/>
          <p:nvPr/>
        </p:nvSpPr>
        <p:spPr>
          <a:xfrm>
            <a:off x="507172" y="1188934"/>
            <a:ext cx="11160966" cy="878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US" sz="2040" dirty="0"/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IL" sz="2040" b="1" kern="2400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FD6D1-D02B-420F-BC41-35DB5451FF44}"/>
              </a:ext>
            </a:extLst>
          </p:cNvPr>
          <p:cNvSpPr/>
          <p:nvPr/>
        </p:nvSpPr>
        <p:spPr>
          <a:xfrm>
            <a:off x="507172" y="1188933"/>
            <a:ext cx="11160966" cy="4212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920" lvl="1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</a:pPr>
            <a:r>
              <a:rPr lang="en-US" sz="3060" dirty="0"/>
              <a:t>The next slides present Azure Defender for IoT deployment steps.</a:t>
            </a:r>
          </a:p>
          <a:p>
            <a:pPr marL="569920" lvl="1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</a:pPr>
            <a:r>
              <a:rPr lang="en-US" sz="3060" dirty="0"/>
              <a:t>Each slide explains:</a:t>
            </a:r>
          </a:p>
          <a:p>
            <a:pPr marL="1084270" lvl="1" indent="-514350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  <a:buAutoNum type="arabicPeriod"/>
            </a:pPr>
            <a:r>
              <a:rPr lang="en-US" sz="3060" dirty="0"/>
              <a:t>Step entry criteria</a:t>
            </a:r>
          </a:p>
          <a:p>
            <a:pPr marL="1084270" lvl="1" indent="-514350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  <a:buAutoNum type="arabicPeriod"/>
            </a:pPr>
            <a:r>
              <a:rPr lang="en-US" sz="3060" dirty="0"/>
              <a:t>Dependencies</a:t>
            </a:r>
          </a:p>
          <a:p>
            <a:pPr marL="1084270" lvl="1" indent="-514350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  <a:buAutoNum type="arabicPeriod"/>
            </a:pPr>
            <a:r>
              <a:rPr lang="en-US" sz="3060" dirty="0"/>
              <a:t>Deliverables</a:t>
            </a:r>
          </a:p>
          <a:p>
            <a:pPr marL="1084270" lvl="1" indent="-514350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  <a:buAutoNum type="arabicPeriod"/>
            </a:pPr>
            <a:r>
              <a:rPr lang="en-US" sz="3060" dirty="0"/>
              <a:t>Success criteria</a:t>
            </a:r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US" sz="2040" dirty="0"/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IL" sz="2040" b="1" kern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71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B432-E796-49BE-A5D1-C291B6D8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Defender for IoT - 9 Step from Plan to Deployment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3ECF-C2A4-4810-B4BF-7B8F673BC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393" y="1099100"/>
            <a:ext cx="9808295" cy="3169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Task 1 – Kickoff Meeting</a:t>
            </a:r>
          </a:p>
          <a:p>
            <a:r>
              <a:rPr lang="en-US" dirty="0"/>
              <a:t>Task 2 – Site Allocation</a:t>
            </a:r>
            <a:endParaRPr lang="en-IL" dirty="0"/>
          </a:p>
          <a:p>
            <a:r>
              <a:rPr lang="en-US" dirty="0"/>
              <a:t>Task 3 – Site Architecture Review</a:t>
            </a:r>
          </a:p>
          <a:p>
            <a:r>
              <a:rPr lang="en-US" dirty="0"/>
              <a:t>Task 4 – Gathering Site Information</a:t>
            </a:r>
            <a:endParaRPr lang="en-IL" dirty="0"/>
          </a:p>
          <a:p>
            <a:r>
              <a:rPr lang="en-US" dirty="0"/>
              <a:t>Task 5 – Site Configuration</a:t>
            </a:r>
            <a:endParaRPr lang="en-IL" dirty="0"/>
          </a:p>
          <a:p>
            <a:r>
              <a:rPr lang="en-US" dirty="0"/>
              <a:t>Task 6 – Site Deployment Diagram</a:t>
            </a:r>
            <a:endParaRPr lang="en-IL" dirty="0"/>
          </a:p>
          <a:p>
            <a:r>
              <a:rPr lang="en-US" dirty="0"/>
              <a:t>Task 7 – Site Tuning and Acceptance</a:t>
            </a:r>
          </a:p>
          <a:p>
            <a:r>
              <a:rPr lang="en-US" dirty="0"/>
              <a:t>Task 8 – Central Manager Deployment</a:t>
            </a:r>
          </a:p>
          <a:p>
            <a:r>
              <a:rPr lang="en-US" dirty="0"/>
              <a:t>Task 9 – SOC Enablement Workshop</a:t>
            </a:r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74C28-C3E7-418A-9A16-7486495B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27003-5CEF-46B6-8EF0-95E29197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354" y="5126124"/>
            <a:ext cx="3315923" cy="1502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47E01-D417-4313-B1BF-190A6893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36" y="943637"/>
            <a:ext cx="1686835" cy="1610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A1FC8-A0D0-449F-932A-C8A67B4F4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262" y="460710"/>
            <a:ext cx="2065975" cy="15204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9B583-0D5A-44BF-8A10-0257213F9E13}"/>
              </a:ext>
            </a:extLst>
          </p:cNvPr>
          <p:cNvCxnSpPr>
            <a:cxnSpLocks/>
          </p:cNvCxnSpPr>
          <p:nvPr/>
        </p:nvCxnSpPr>
        <p:spPr>
          <a:xfrm>
            <a:off x="1019700" y="5265014"/>
            <a:ext cx="56859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7C9B12-B25D-4D2B-B981-EF90C8086D6D}"/>
              </a:ext>
            </a:extLst>
          </p:cNvPr>
          <p:cNvSpPr txBox="1"/>
          <p:nvPr/>
        </p:nvSpPr>
        <p:spPr>
          <a:xfrm>
            <a:off x="3356278" y="5455564"/>
            <a:ext cx="1378560" cy="47837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448" dirty="0"/>
              <a:t>Timeline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01CAC8-D836-4AC4-8EA3-6ACD60915274}"/>
              </a:ext>
            </a:extLst>
          </p:cNvPr>
          <p:cNvSpPr txBox="1"/>
          <p:nvPr/>
        </p:nvSpPr>
        <p:spPr>
          <a:xfrm>
            <a:off x="1130861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9502E-6D09-4219-8E2F-B22AABF4C0D3}"/>
              </a:ext>
            </a:extLst>
          </p:cNvPr>
          <p:cNvSpPr txBox="1"/>
          <p:nvPr/>
        </p:nvSpPr>
        <p:spPr>
          <a:xfrm>
            <a:off x="1754493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10EF93-EEBC-42B6-BCF1-6F191336894D}"/>
              </a:ext>
            </a:extLst>
          </p:cNvPr>
          <p:cNvSpPr txBox="1"/>
          <p:nvPr/>
        </p:nvSpPr>
        <p:spPr>
          <a:xfrm>
            <a:off x="2378124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DB5E9-2541-46BD-8CC9-B46AEB593115}"/>
              </a:ext>
            </a:extLst>
          </p:cNvPr>
          <p:cNvSpPr txBox="1"/>
          <p:nvPr/>
        </p:nvSpPr>
        <p:spPr>
          <a:xfrm>
            <a:off x="3001756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B6B34-121C-4A9D-83A7-0BA6636382E5}"/>
              </a:ext>
            </a:extLst>
          </p:cNvPr>
          <p:cNvSpPr txBox="1"/>
          <p:nvPr/>
        </p:nvSpPr>
        <p:spPr>
          <a:xfrm>
            <a:off x="3625387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72A09-EA22-494F-9E6B-F9F2166B6442}"/>
              </a:ext>
            </a:extLst>
          </p:cNvPr>
          <p:cNvSpPr txBox="1"/>
          <p:nvPr/>
        </p:nvSpPr>
        <p:spPr>
          <a:xfrm>
            <a:off x="4249019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CD6171-7E23-45D3-A4F9-A463632FC3CA}"/>
              </a:ext>
            </a:extLst>
          </p:cNvPr>
          <p:cNvSpPr txBox="1"/>
          <p:nvPr/>
        </p:nvSpPr>
        <p:spPr>
          <a:xfrm>
            <a:off x="4872651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A9B73-AC40-4FD8-ABEC-66EF9315A1FF}"/>
              </a:ext>
            </a:extLst>
          </p:cNvPr>
          <p:cNvSpPr txBox="1"/>
          <p:nvPr/>
        </p:nvSpPr>
        <p:spPr>
          <a:xfrm>
            <a:off x="5496282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734A8-C31C-42BB-9334-0492D475AA65}"/>
              </a:ext>
            </a:extLst>
          </p:cNvPr>
          <p:cNvSpPr txBox="1"/>
          <p:nvPr/>
        </p:nvSpPr>
        <p:spPr>
          <a:xfrm>
            <a:off x="6119914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7D212B-B03F-4630-A9E0-AE1A5494856B}"/>
              </a:ext>
            </a:extLst>
          </p:cNvPr>
          <p:cNvSpPr/>
          <p:nvPr/>
        </p:nvSpPr>
        <p:spPr>
          <a:xfrm>
            <a:off x="755848" y="4456604"/>
            <a:ext cx="6514734" cy="14388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76D4C5-4F8F-4FB5-89A2-8FB5C8869973}"/>
              </a:ext>
            </a:extLst>
          </p:cNvPr>
          <p:cNvSpPr txBox="1"/>
          <p:nvPr/>
        </p:nvSpPr>
        <p:spPr>
          <a:xfrm>
            <a:off x="724628" y="4467977"/>
            <a:ext cx="973102" cy="606488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32" dirty="0"/>
              <a:t>Initial </a:t>
            </a:r>
          </a:p>
          <a:p>
            <a:pPr algn="ctr"/>
            <a:r>
              <a:rPr lang="en-US" sz="1632" dirty="0"/>
              <a:t>Meeting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C6E519-92D8-4D7C-A2F1-E9C9E5E47737}"/>
              </a:ext>
            </a:extLst>
          </p:cNvPr>
          <p:cNvSpPr txBox="1"/>
          <p:nvPr/>
        </p:nvSpPr>
        <p:spPr>
          <a:xfrm>
            <a:off x="5892106" y="4439657"/>
            <a:ext cx="1344228" cy="606488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32" dirty="0"/>
              <a:t>Successful </a:t>
            </a:r>
          </a:p>
          <a:p>
            <a:pPr algn="ctr"/>
            <a:r>
              <a:rPr lang="en-US" sz="1632" dirty="0"/>
              <a:t>Deployment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896A4F-838E-4AD8-9E3B-7BC17F38CAC2}"/>
              </a:ext>
            </a:extLst>
          </p:cNvPr>
          <p:cNvCxnSpPr/>
          <p:nvPr/>
        </p:nvCxnSpPr>
        <p:spPr>
          <a:xfrm>
            <a:off x="1320304" y="3282816"/>
            <a:ext cx="5611517" cy="0"/>
          </a:xfrm>
          <a:prstGeom prst="line">
            <a:avLst/>
          </a:prstGeom>
          <a:ln>
            <a:solidFill>
              <a:schemeClr val="accent4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1355E4E-4F47-4C4A-8913-37CE53EE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79519" y="2224247"/>
            <a:ext cx="4069485" cy="2585476"/>
            <a:chOff x="465138" y="1704975"/>
            <a:chExt cx="6855664" cy="484028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CBD3F59-FC0E-44D8-8FD5-E81E7DB73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76348" y="5527878"/>
              <a:ext cx="591756" cy="378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Surveillance Cameras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66AD3D2-2525-44A5-9AA3-EBDCD2E1F3E2}"/>
                </a:ext>
              </a:extLst>
            </p:cNvPr>
            <p:cNvSpPr txBox="1"/>
            <p:nvPr/>
          </p:nvSpPr>
          <p:spPr>
            <a:xfrm>
              <a:off x="1226358" y="3005613"/>
              <a:ext cx="1327509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Wireless </a:t>
              </a:r>
              <a:br>
                <a:rPr lang="en-US" sz="1000" dirty="0">
                  <a:solidFill>
                    <a:schemeClr val="tx2"/>
                  </a:solidFill>
                  <a:latin typeface="+mj-lt"/>
                </a:rPr>
              </a:b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Controller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92360E7-2387-4220-8BB7-D9BDA6FD0036}"/>
                </a:ext>
              </a:extLst>
            </p:cNvPr>
            <p:cNvSpPr/>
            <p:nvPr/>
          </p:nvSpPr>
          <p:spPr bwMode="auto">
            <a:xfrm>
              <a:off x="465138" y="1704975"/>
              <a:ext cx="6855664" cy="4840288"/>
            </a:xfrm>
            <a:prstGeom prst="rect">
              <a:avLst/>
            </a:prstGeom>
            <a:noFill/>
            <a:ln w="15875" cap="flat">
              <a:solidFill>
                <a:schemeClr val="accent5"/>
              </a:solidFill>
              <a:prstDash val="sysDot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network_3" title="Icon of a server connected to a network">
              <a:extLst>
                <a:ext uri="{FF2B5EF4-FFF2-40B4-BE49-F238E27FC236}">
                  <a16:creationId xmlns:a16="http://schemas.microsoft.com/office/drawing/2014/main" id="{5C8B7CFD-BEB2-4DBE-8407-9A5D658ED1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81526" y="3546214"/>
              <a:ext cx="326095" cy="338400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Graphic 49">
              <a:extLst>
                <a:ext uri="{FF2B5EF4-FFF2-40B4-BE49-F238E27FC236}">
                  <a16:creationId xmlns:a16="http://schemas.microsoft.com/office/drawing/2014/main" id="{BE1D48AC-5467-4E1D-9DB6-9A0D03090494}"/>
                </a:ext>
              </a:extLst>
            </p:cNvPr>
            <p:cNvSpPr/>
            <p:nvPr/>
          </p:nvSpPr>
          <p:spPr>
            <a:xfrm>
              <a:off x="3581124" y="3532476"/>
              <a:ext cx="372544" cy="372544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SecurityCamera_EB35" title="Icon of a security camera">
              <a:extLst>
                <a:ext uri="{FF2B5EF4-FFF2-40B4-BE49-F238E27FC236}">
                  <a16:creationId xmlns:a16="http://schemas.microsoft.com/office/drawing/2014/main" id="{C291AD62-1F61-4549-A326-ACD8BD468C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656" y="5940149"/>
              <a:ext cx="298302" cy="257533"/>
            </a:xfrm>
            <a:custGeom>
              <a:avLst/>
              <a:gdLst>
                <a:gd name="T0" fmla="*/ 1409 w 4712"/>
                <a:gd name="T1" fmla="*/ 2190 h 4068"/>
                <a:gd name="T2" fmla="*/ 1409 w 4712"/>
                <a:gd name="T3" fmla="*/ 3442 h 4068"/>
                <a:gd name="T4" fmla="*/ 0 w 4712"/>
                <a:gd name="T5" fmla="*/ 3442 h 4068"/>
                <a:gd name="T6" fmla="*/ 0 w 4712"/>
                <a:gd name="T7" fmla="*/ 4068 h 4068"/>
                <a:gd name="T8" fmla="*/ 2035 w 4712"/>
                <a:gd name="T9" fmla="*/ 4068 h 4068"/>
                <a:gd name="T10" fmla="*/ 2035 w 4712"/>
                <a:gd name="T11" fmla="*/ 2345 h 4068"/>
                <a:gd name="T12" fmla="*/ 4225 w 4712"/>
                <a:gd name="T13" fmla="*/ 1565 h 4068"/>
                <a:gd name="T14" fmla="*/ 4226 w 4712"/>
                <a:gd name="T15" fmla="*/ 1563 h 4068"/>
                <a:gd name="T16" fmla="*/ 4225 w 4712"/>
                <a:gd name="T17" fmla="*/ 1565 h 4068"/>
                <a:gd name="T18" fmla="*/ 617 w 4712"/>
                <a:gd name="T19" fmla="*/ 662 h 4068"/>
                <a:gd name="T20" fmla="*/ 4225 w 4712"/>
                <a:gd name="T21" fmla="*/ 1565 h 4068"/>
                <a:gd name="T22" fmla="*/ 4400 w 4712"/>
                <a:gd name="T23" fmla="*/ 1608 h 4068"/>
                <a:gd name="T24" fmla="*/ 4712 w 4712"/>
                <a:gd name="T25" fmla="*/ 982 h 4068"/>
                <a:gd name="T26" fmla="*/ 782 w 4712"/>
                <a:gd name="T27" fmla="*/ 0 h 4068"/>
                <a:gd name="T28" fmla="*/ 617 w 4712"/>
                <a:gd name="T29" fmla="*/ 662 h 4068"/>
                <a:gd name="T30" fmla="*/ 617 w 4712"/>
                <a:gd name="T31" fmla="*/ 662 h 4068"/>
                <a:gd name="T32" fmla="*/ 313 w 4712"/>
                <a:gd name="T33" fmla="*/ 1876 h 4068"/>
                <a:gd name="T34" fmla="*/ 3652 w 4712"/>
                <a:gd name="T35" fmla="*/ 2711 h 4068"/>
                <a:gd name="T36" fmla="*/ 4225 w 4712"/>
                <a:gd name="T37" fmla="*/ 1565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2" h="4068">
                  <a:moveTo>
                    <a:pt x="1409" y="2190"/>
                  </a:moveTo>
                  <a:lnTo>
                    <a:pt x="1409" y="3442"/>
                  </a:lnTo>
                  <a:lnTo>
                    <a:pt x="0" y="3442"/>
                  </a:lnTo>
                  <a:moveTo>
                    <a:pt x="0" y="4068"/>
                  </a:moveTo>
                  <a:lnTo>
                    <a:pt x="2035" y="4068"/>
                  </a:lnTo>
                  <a:lnTo>
                    <a:pt x="2035" y="2345"/>
                  </a:lnTo>
                  <a:moveTo>
                    <a:pt x="4225" y="1565"/>
                  </a:moveTo>
                  <a:lnTo>
                    <a:pt x="4226" y="1563"/>
                  </a:lnTo>
                  <a:moveTo>
                    <a:pt x="4225" y="1565"/>
                  </a:moveTo>
                  <a:lnTo>
                    <a:pt x="617" y="662"/>
                  </a:lnTo>
                  <a:moveTo>
                    <a:pt x="4225" y="1565"/>
                  </a:moveTo>
                  <a:lnTo>
                    <a:pt x="4400" y="1608"/>
                  </a:lnTo>
                  <a:lnTo>
                    <a:pt x="4712" y="982"/>
                  </a:lnTo>
                  <a:lnTo>
                    <a:pt x="782" y="0"/>
                  </a:lnTo>
                  <a:lnTo>
                    <a:pt x="617" y="662"/>
                  </a:lnTo>
                  <a:moveTo>
                    <a:pt x="617" y="662"/>
                  </a:moveTo>
                  <a:lnTo>
                    <a:pt x="313" y="1876"/>
                  </a:lnTo>
                  <a:lnTo>
                    <a:pt x="3652" y="2711"/>
                  </a:lnTo>
                  <a:lnTo>
                    <a:pt x="4225" y="1565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network_2" title="Icon of a printer connected to a network">
              <a:extLst>
                <a:ext uri="{FF2B5EF4-FFF2-40B4-BE49-F238E27FC236}">
                  <a16:creationId xmlns:a16="http://schemas.microsoft.com/office/drawing/2014/main" id="{44D05A79-B0E5-46F5-B463-D38583C1FB2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6557" y="5923123"/>
              <a:ext cx="301867" cy="307022"/>
            </a:xfrm>
            <a:custGeom>
              <a:avLst/>
              <a:gdLst>
                <a:gd name="T0" fmla="*/ 194 w 384"/>
                <a:gd name="T1" fmla="*/ 392 h 392"/>
                <a:gd name="T2" fmla="*/ 102 w 384"/>
                <a:gd name="T3" fmla="*/ 392 h 392"/>
                <a:gd name="T4" fmla="*/ 102 w 384"/>
                <a:gd name="T5" fmla="*/ 333 h 392"/>
                <a:gd name="T6" fmla="*/ 164 w 384"/>
                <a:gd name="T7" fmla="*/ 333 h 392"/>
                <a:gd name="T8" fmla="*/ 164 w 384"/>
                <a:gd name="T9" fmla="*/ 302 h 392"/>
                <a:gd name="T10" fmla="*/ 223 w 384"/>
                <a:gd name="T11" fmla="*/ 302 h 392"/>
                <a:gd name="T12" fmla="*/ 223 w 384"/>
                <a:gd name="T13" fmla="*/ 333 h 392"/>
                <a:gd name="T14" fmla="*/ 282 w 384"/>
                <a:gd name="T15" fmla="*/ 333 h 392"/>
                <a:gd name="T16" fmla="*/ 282 w 384"/>
                <a:gd name="T17" fmla="*/ 392 h 392"/>
                <a:gd name="T18" fmla="*/ 194 w 384"/>
                <a:gd name="T19" fmla="*/ 392 h 392"/>
                <a:gd name="T20" fmla="*/ 102 w 384"/>
                <a:gd name="T21" fmla="*/ 362 h 392"/>
                <a:gd name="T22" fmla="*/ 0 w 384"/>
                <a:gd name="T23" fmla="*/ 362 h 392"/>
                <a:gd name="T24" fmla="*/ 282 w 384"/>
                <a:gd name="T25" fmla="*/ 362 h 392"/>
                <a:gd name="T26" fmla="*/ 384 w 384"/>
                <a:gd name="T27" fmla="*/ 362 h 392"/>
                <a:gd name="T28" fmla="*/ 192 w 384"/>
                <a:gd name="T29" fmla="*/ 302 h 392"/>
                <a:gd name="T30" fmla="*/ 192 w 384"/>
                <a:gd name="T31" fmla="*/ 262 h 392"/>
                <a:gd name="T32" fmla="*/ 269 w 384"/>
                <a:gd name="T33" fmla="*/ 206 h 392"/>
                <a:gd name="T34" fmla="*/ 113 w 384"/>
                <a:gd name="T35" fmla="*/ 206 h 392"/>
                <a:gd name="T36" fmla="*/ 113 w 384"/>
                <a:gd name="T37" fmla="*/ 262 h 392"/>
                <a:gd name="T38" fmla="*/ 269 w 384"/>
                <a:gd name="T39" fmla="*/ 262 h 392"/>
                <a:gd name="T40" fmla="*/ 269 w 384"/>
                <a:gd name="T41" fmla="*/ 206 h 392"/>
                <a:gd name="T42" fmla="*/ 269 w 384"/>
                <a:gd name="T43" fmla="*/ 233 h 392"/>
                <a:gd name="T44" fmla="*/ 321 w 384"/>
                <a:gd name="T45" fmla="*/ 233 h 392"/>
                <a:gd name="T46" fmla="*/ 321 w 384"/>
                <a:gd name="T47" fmla="*/ 120 h 392"/>
                <a:gd name="T48" fmla="*/ 306 w 384"/>
                <a:gd name="T49" fmla="*/ 104 h 392"/>
                <a:gd name="T50" fmla="*/ 81 w 384"/>
                <a:gd name="T51" fmla="*/ 104 h 392"/>
                <a:gd name="T52" fmla="*/ 65 w 384"/>
                <a:gd name="T53" fmla="*/ 120 h 392"/>
                <a:gd name="T54" fmla="*/ 65 w 384"/>
                <a:gd name="T55" fmla="*/ 233 h 392"/>
                <a:gd name="T56" fmla="*/ 115 w 384"/>
                <a:gd name="T57" fmla="*/ 233 h 392"/>
                <a:gd name="T58" fmla="*/ 269 w 384"/>
                <a:gd name="T59" fmla="*/ 104 h 392"/>
                <a:gd name="T60" fmla="*/ 269 w 384"/>
                <a:gd name="T61" fmla="*/ 0 h 392"/>
                <a:gd name="T62" fmla="*/ 113 w 384"/>
                <a:gd name="T63" fmla="*/ 0 h 392"/>
                <a:gd name="T64" fmla="*/ 113 w 384"/>
                <a:gd name="T65" fmla="*/ 104 h 392"/>
                <a:gd name="T66" fmla="*/ 117 w 384"/>
                <a:gd name="T67" fmla="*/ 153 h 392"/>
                <a:gd name="T68" fmla="*/ 113 w 384"/>
                <a:gd name="T69" fmla="*/ 156 h 392"/>
                <a:gd name="T70" fmla="*/ 117 w 384"/>
                <a:gd name="T71" fmla="*/ 160 h 392"/>
                <a:gd name="T72" fmla="*/ 120 w 384"/>
                <a:gd name="T73" fmla="*/ 156 h 392"/>
                <a:gd name="T74" fmla="*/ 117 w 384"/>
                <a:gd name="T75" fmla="*/ 15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4" h="392">
                  <a:moveTo>
                    <a:pt x="194" y="392"/>
                  </a:moveTo>
                  <a:cubicBezTo>
                    <a:pt x="102" y="392"/>
                    <a:pt x="102" y="392"/>
                    <a:pt x="102" y="392"/>
                  </a:cubicBezTo>
                  <a:cubicBezTo>
                    <a:pt x="102" y="333"/>
                    <a:pt x="102" y="333"/>
                    <a:pt x="102" y="333"/>
                  </a:cubicBezTo>
                  <a:cubicBezTo>
                    <a:pt x="164" y="333"/>
                    <a:pt x="164" y="333"/>
                    <a:pt x="164" y="333"/>
                  </a:cubicBezTo>
                  <a:cubicBezTo>
                    <a:pt x="164" y="302"/>
                    <a:pt x="164" y="302"/>
                    <a:pt x="164" y="302"/>
                  </a:cubicBezTo>
                  <a:cubicBezTo>
                    <a:pt x="223" y="302"/>
                    <a:pt x="223" y="302"/>
                    <a:pt x="223" y="302"/>
                  </a:cubicBezTo>
                  <a:cubicBezTo>
                    <a:pt x="223" y="333"/>
                    <a:pt x="223" y="333"/>
                    <a:pt x="223" y="333"/>
                  </a:cubicBezTo>
                  <a:cubicBezTo>
                    <a:pt x="282" y="333"/>
                    <a:pt x="282" y="333"/>
                    <a:pt x="282" y="333"/>
                  </a:cubicBezTo>
                  <a:cubicBezTo>
                    <a:pt x="282" y="392"/>
                    <a:pt x="282" y="392"/>
                    <a:pt x="282" y="392"/>
                  </a:cubicBezTo>
                  <a:lnTo>
                    <a:pt x="194" y="392"/>
                  </a:lnTo>
                  <a:close/>
                  <a:moveTo>
                    <a:pt x="102" y="362"/>
                  </a:moveTo>
                  <a:cubicBezTo>
                    <a:pt x="0" y="362"/>
                    <a:pt x="0" y="362"/>
                    <a:pt x="0" y="362"/>
                  </a:cubicBezTo>
                  <a:moveTo>
                    <a:pt x="282" y="362"/>
                  </a:moveTo>
                  <a:cubicBezTo>
                    <a:pt x="384" y="362"/>
                    <a:pt x="384" y="362"/>
                    <a:pt x="384" y="362"/>
                  </a:cubicBezTo>
                  <a:moveTo>
                    <a:pt x="192" y="302"/>
                  </a:moveTo>
                  <a:cubicBezTo>
                    <a:pt x="192" y="262"/>
                    <a:pt x="192" y="262"/>
                    <a:pt x="192" y="262"/>
                  </a:cubicBezTo>
                  <a:moveTo>
                    <a:pt x="269" y="206"/>
                  </a:moveTo>
                  <a:cubicBezTo>
                    <a:pt x="113" y="206"/>
                    <a:pt x="113" y="206"/>
                    <a:pt x="113" y="206"/>
                  </a:cubicBezTo>
                  <a:cubicBezTo>
                    <a:pt x="113" y="262"/>
                    <a:pt x="113" y="262"/>
                    <a:pt x="113" y="262"/>
                  </a:cubicBezTo>
                  <a:cubicBezTo>
                    <a:pt x="269" y="262"/>
                    <a:pt x="269" y="262"/>
                    <a:pt x="269" y="262"/>
                  </a:cubicBezTo>
                  <a:lnTo>
                    <a:pt x="269" y="206"/>
                  </a:lnTo>
                  <a:close/>
                  <a:moveTo>
                    <a:pt x="269" y="233"/>
                  </a:moveTo>
                  <a:cubicBezTo>
                    <a:pt x="321" y="233"/>
                    <a:pt x="321" y="233"/>
                    <a:pt x="321" y="233"/>
                  </a:cubicBezTo>
                  <a:cubicBezTo>
                    <a:pt x="321" y="120"/>
                    <a:pt x="321" y="120"/>
                    <a:pt x="321" y="120"/>
                  </a:cubicBezTo>
                  <a:cubicBezTo>
                    <a:pt x="321" y="111"/>
                    <a:pt x="314" y="104"/>
                    <a:pt x="306" y="104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72" y="104"/>
                    <a:pt x="65" y="111"/>
                    <a:pt x="65" y="120"/>
                  </a:cubicBezTo>
                  <a:cubicBezTo>
                    <a:pt x="65" y="233"/>
                    <a:pt x="65" y="233"/>
                    <a:pt x="65" y="233"/>
                  </a:cubicBezTo>
                  <a:cubicBezTo>
                    <a:pt x="115" y="233"/>
                    <a:pt x="115" y="233"/>
                    <a:pt x="115" y="233"/>
                  </a:cubicBezTo>
                  <a:moveTo>
                    <a:pt x="269" y="104"/>
                  </a:moveTo>
                  <a:cubicBezTo>
                    <a:pt x="269" y="0"/>
                    <a:pt x="269" y="0"/>
                    <a:pt x="26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104"/>
                    <a:pt x="113" y="104"/>
                    <a:pt x="113" y="104"/>
                  </a:cubicBezTo>
                  <a:moveTo>
                    <a:pt x="117" y="153"/>
                  </a:moveTo>
                  <a:cubicBezTo>
                    <a:pt x="115" y="153"/>
                    <a:pt x="113" y="154"/>
                    <a:pt x="113" y="156"/>
                  </a:cubicBezTo>
                  <a:cubicBezTo>
                    <a:pt x="113" y="158"/>
                    <a:pt x="115" y="160"/>
                    <a:pt x="117" y="160"/>
                  </a:cubicBezTo>
                  <a:cubicBezTo>
                    <a:pt x="119" y="160"/>
                    <a:pt x="120" y="158"/>
                    <a:pt x="120" y="156"/>
                  </a:cubicBezTo>
                  <a:cubicBezTo>
                    <a:pt x="120" y="154"/>
                    <a:pt x="119" y="153"/>
                    <a:pt x="117" y="153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scanner" title="Icon of a scanner">
              <a:extLst>
                <a:ext uri="{FF2B5EF4-FFF2-40B4-BE49-F238E27FC236}">
                  <a16:creationId xmlns:a16="http://schemas.microsoft.com/office/drawing/2014/main" id="{47264C75-99D9-42C3-9FCC-FC63A4D912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26330" y="5977868"/>
              <a:ext cx="239790" cy="197532"/>
            </a:xfrm>
            <a:custGeom>
              <a:avLst/>
              <a:gdLst>
                <a:gd name="T0" fmla="*/ 0 w 337"/>
                <a:gd name="T1" fmla="*/ 199 h 276"/>
                <a:gd name="T2" fmla="*/ 15 w 337"/>
                <a:gd name="T3" fmla="*/ 184 h 276"/>
                <a:gd name="T4" fmla="*/ 337 w 337"/>
                <a:gd name="T5" fmla="*/ 184 h 276"/>
                <a:gd name="T6" fmla="*/ 337 w 337"/>
                <a:gd name="T7" fmla="*/ 276 h 276"/>
                <a:gd name="T8" fmla="*/ 0 w 337"/>
                <a:gd name="T9" fmla="*/ 276 h 276"/>
                <a:gd name="T10" fmla="*/ 0 w 337"/>
                <a:gd name="T11" fmla="*/ 199 h 276"/>
                <a:gd name="T12" fmla="*/ 34 w 337"/>
                <a:gd name="T13" fmla="*/ 139 h 276"/>
                <a:gd name="T14" fmla="*/ 238 w 337"/>
                <a:gd name="T15" fmla="*/ 139 h 276"/>
                <a:gd name="T16" fmla="*/ 337 w 337"/>
                <a:gd name="T17" fmla="*/ 184 h 276"/>
                <a:gd name="T18" fmla="*/ 336 w 337"/>
                <a:gd name="T19" fmla="*/ 147 h 276"/>
                <a:gd name="T20" fmla="*/ 328 w 337"/>
                <a:gd name="T21" fmla="*/ 133 h 276"/>
                <a:gd name="T22" fmla="*/ 56 w 337"/>
                <a:gd name="T23" fmla="*/ 0 h 276"/>
                <a:gd name="T24" fmla="*/ 45 w 337"/>
                <a:gd name="T25" fmla="*/ 234 h 276"/>
                <a:gd name="T26" fmla="*/ 51 w 337"/>
                <a:gd name="T27" fmla="*/ 229 h 276"/>
                <a:gd name="T28" fmla="*/ 45 w 337"/>
                <a:gd name="T29" fmla="*/ 224 h 276"/>
                <a:gd name="T30" fmla="*/ 40 w 337"/>
                <a:gd name="T31" fmla="*/ 229 h 276"/>
                <a:gd name="T32" fmla="*/ 45 w 337"/>
                <a:gd name="T33" fmla="*/ 23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7" h="276">
                  <a:moveTo>
                    <a:pt x="0" y="199"/>
                  </a:moveTo>
                  <a:cubicBezTo>
                    <a:pt x="0" y="191"/>
                    <a:pt x="7" y="184"/>
                    <a:pt x="15" y="184"/>
                  </a:cubicBezTo>
                  <a:cubicBezTo>
                    <a:pt x="337" y="184"/>
                    <a:pt x="337" y="184"/>
                    <a:pt x="337" y="184"/>
                  </a:cubicBezTo>
                  <a:cubicBezTo>
                    <a:pt x="337" y="276"/>
                    <a:pt x="337" y="276"/>
                    <a:pt x="337" y="276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0" y="199"/>
                  </a:lnTo>
                  <a:close/>
                  <a:moveTo>
                    <a:pt x="34" y="139"/>
                  </a:moveTo>
                  <a:cubicBezTo>
                    <a:pt x="238" y="139"/>
                    <a:pt x="238" y="139"/>
                    <a:pt x="238" y="139"/>
                  </a:cubicBezTo>
                  <a:moveTo>
                    <a:pt x="337" y="184"/>
                  </a:moveTo>
                  <a:cubicBezTo>
                    <a:pt x="336" y="147"/>
                    <a:pt x="336" y="147"/>
                    <a:pt x="336" y="147"/>
                  </a:cubicBezTo>
                  <a:cubicBezTo>
                    <a:pt x="336" y="142"/>
                    <a:pt x="333" y="135"/>
                    <a:pt x="328" y="133"/>
                  </a:cubicBezTo>
                  <a:cubicBezTo>
                    <a:pt x="56" y="0"/>
                    <a:pt x="56" y="0"/>
                    <a:pt x="56" y="0"/>
                  </a:cubicBezTo>
                  <a:moveTo>
                    <a:pt x="45" y="234"/>
                  </a:moveTo>
                  <a:cubicBezTo>
                    <a:pt x="48" y="234"/>
                    <a:pt x="51" y="232"/>
                    <a:pt x="51" y="229"/>
                  </a:cubicBezTo>
                  <a:cubicBezTo>
                    <a:pt x="51" y="226"/>
                    <a:pt x="48" y="224"/>
                    <a:pt x="45" y="224"/>
                  </a:cubicBezTo>
                  <a:cubicBezTo>
                    <a:pt x="43" y="224"/>
                    <a:pt x="40" y="226"/>
                    <a:pt x="40" y="229"/>
                  </a:cubicBezTo>
                  <a:cubicBezTo>
                    <a:pt x="40" y="232"/>
                    <a:pt x="43" y="234"/>
                    <a:pt x="45" y="234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750A963-C018-458D-B5AF-B22D8E2C40EF}"/>
                </a:ext>
              </a:extLst>
            </p:cNvPr>
            <p:cNvGrpSpPr/>
            <p:nvPr/>
          </p:nvGrpSpPr>
          <p:grpSpPr>
            <a:xfrm>
              <a:off x="1428360" y="2522215"/>
              <a:ext cx="723148" cy="358477"/>
              <a:chOff x="798792" y="1828777"/>
              <a:chExt cx="723148" cy="358477"/>
            </a:xfrm>
          </p:grpSpPr>
          <p:sp>
            <p:nvSpPr>
              <p:cNvPr id="212" name="server" title="Icon of a server tower">
                <a:extLst>
                  <a:ext uri="{FF2B5EF4-FFF2-40B4-BE49-F238E27FC236}">
                    <a16:creationId xmlns:a16="http://schemas.microsoft.com/office/drawing/2014/main" id="{AB01AF74-D1F1-4BCD-8EDA-80ED13556A4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8792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server" title="Icon of a server tower">
                <a:extLst>
                  <a:ext uri="{FF2B5EF4-FFF2-40B4-BE49-F238E27FC236}">
                    <a16:creationId xmlns:a16="http://schemas.microsoft.com/office/drawing/2014/main" id="{5F576E8F-A883-4F5E-9131-418451152C9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65999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server" title="Icon of a server tower">
                <a:extLst>
                  <a:ext uri="{FF2B5EF4-FFF2-40B4-BE49-F238E27FC236}">
                    <a16:creationId xmlns:a16="http://schemas.microsoft.com/office/drawing/2014/main" id="{F504BC29-EEDB-4CD0-8AEB-64E377F4CAD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33206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2" name="server" title="Icon of a server tower">
              <a:extLst>
                <a:ext uri="{FF2B5EF4-FFF2-40B4-BE49-F238E27FC236}">
                  <a16:creationId xmlns:a16="http://schemas.microsoft.com/office/drawing/2014/main" id="{4C5A2B67-644F-48DA-B9BB-AA47FB8BF4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0591" y="3511074"/>
              <a:ext cx="188734" cy="35847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Graphic 78">
              <a:extLst>
                <a:ext uri="{FF2B5EF4-FFF2-40B4-BE49-F238E27FC236}">
                  <a16:creationId xmlns:a16="http://schemas.microsoft.com/office/drawing/2014/main" id="{5346D597-900F-496F-8F85-739F16EB06B7}"/>
                </a:ext>
              </a:extLst>
            </p:cNvPr>
            <p:cNvSpPr/>
            <p:nvPr/>
          </p:nvSpPr>
          <p:spPr>
            <a:xfrm>
              <a:off x="6068028" y="5942622"/>
              <a:ext cx="261280" cy="132682"/>
            </a:xfrm>
            <a:custGeom>
              <a:avLst/>
              <a:gdLst>
                <a:gd name="connsiteX0" fmla="*/ 1125609 w 1125609"/>
                <a:gd name="connsiteY0" fmla="*/ 571598 h 571598"/>
                <a:gd name="connsiteX1" fmla="*/ 844207 w 1125609"/>
                <a:gd name="connsiteY1" fmla="*/ 430897 h 571598"/>
                <a:gd name="connsiteX2" fmla="*/ 844207 w 1125609"/>
                <a:gd name="connsiteY2" fmla="*/ 567201 h 571598"/>
                <a:gd name="connsiteX3" fmla="*/ 0 w 1125609"/>
                <a:gd name="connsiteY3" fmla="*/ 567201 h 571598"/>
                <a:gd name="connsiteX4" fmla="*/ 0 w 1125609"/>
                <a:gd name="connsiteY4" fmla="*/ 4397 h 571598"/>
                <a:gd name="connsiteX5" fmla="*/ 844207 w 1125609"/>
                <a:gd name="connsiteY5" fmla="*/ 4397 h 571598"/>
                <a:gd name="connsiteX6" fmla="*/ 844207 w 1125609"/>
                <a:gd name="connsiteY6" fmla="*/ 140701 h 571598"/>
                <a:gd name="connsiteX7" fmla="*/ 1125609 w 1125609"/>
                <a:gd name="connsiteY7" fmla="*/ 0 h 571598"/>
                <a:gd name="connsiteX8" fmla="*/ 1125609 w 1125609"/>
                <a:gd name="connsiteY8" fmla="*/ 571598 h 571598"/>
                <a:gd name="connsiteX9" fmla="*/ 773856 w 1125609"/>
                <a:gd name="connsiteY9" fmla="*/ 74747 h 571598"/>
                <a:gd name="connsiteX10" fmla="*/ 70351 w 1125609"/>
                <a:gd name="connsiteY10" fmla="*/ 74747 h 571598"/>
                <a:gd name="connsiteX11" fmla="*/ 70351 w 1125609"/>
                <a:gd name="connsiteY11" fmla="*/ 496851 h 571598"/>
                <a:gd name="connsiteX12" fmla="*/ 773856 w 1125609"/>
                <a:gd name="connsiteY12" fmla="*/ 496851 h 571598"/>
                <a:gd name="connsiteX13" fmla="*/ 773856 w 1125609"/>
                <a:gd name="connsiteY13" fmla="*/ 74747 h 571598"/>
                <a:gd name="connsiteX14" fmla="*/ 1055259 w 1125609"/>
                <a:gd name="connsiteY14" fmla="*/ 113770 h 571598"/>
                <a:gd name="connsiteX15" fmla="*/ 844207 w 1125609"/>
                <a:gd name="connsiteY15" fmla="*/ 219846 h 571598"/>
                <a:gd name="connsiteX16" fmla="*/ 844207 w 1125609"/>
                <a:gd name="connsiteY16" fmla="*/ 351753 h 571598"/>
                <a:gd name="connsiteX17" fmla="*/ 1055259 w 1125609"/>
                <a:gd name="connsiteY17" fmla="*/ 457828 h 571598"/>
                <a:gd name="connsiteX18" fmla="*/ 1055259 w 1125609"/>
                <a:gd name="connsiteY18" fmla="*/ 113770 h 57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5609" h="571598">
                  <a:moveTo>
                    <a:pt x="1125609" y="571598"/>
                  </a:moveTo>
                  <a:lnTo>
                    <a:pt x="844207" y="430897"/>
                  </a:lnTo>
                  <a:lnTo>
                    <a:pt x="844207" y="567201"/>
                  </a:lnTo>
                  <a:lnTo>
                    <a:pt x="0" y="567201"/>
                  </a:lnTo>
                  <a:lnTo>
                    <a:pt x="0" y="4397"/>
                  </a:lnTo>
                  <a:lnTo>
                    <a:pt x="844207" y="4397"/>
                  </a:lnTo>
                  <a:lnTo>
                    <a:pt x="844207" y="140701"/>
                  </a:lnTo>
                  <a:lnTo>
                    <a:pt x="1125609" y="0"/>
                  </a:lnTo>
                  <a:lnTo>
                    <a:pt x="1125609" y="571598"/>
                  </a:lnTo>
                  <a:close/>
                  <a:moveTo>
                    <a:pt x="773856" y="74747"/>
                  </a:moveTo>
                  <a:lnTo>
                    <a:pt x="70351" y="74747"/>
                  </a:lnTo>
                  <a:lnTo>
                    <a:pt x="70351" y="496851"/>
                  </a:lnTo>
                  <a:lnTo>
                    <a:pt x="773856" y="496851"/>
                  </a:lnTo>
                  <a:lnTo>
                    <a:pt x="773856" y="74747"/>
                  </a:lnTo>
                  <a:close/>
                  <a:moveTo>
                    <a:pt x="1055259" y="113770"/>
                  </a:moveTo>
                  <a:lnTo>
                    <a:pt x="844207" y="219846"/>
                  </a:lnTo>
                  <a:lnTo>
                    <a:pt x="844207" y="351753"/>
                  </a:lnTo>
                  <a:lnTo>
                    <a:pt x="1055259" y="457828"/>
                  </a:lnTo>
                  <a:lnTo>
                    <a:pt x="1055259" y="113770"/>
                  </a:lnTo>
                  <a:close/>
                </a:path>
              </a:pathLst>
            </a:custGeom>
            <a:solidFill>
              <a:schemeClr val="tx1"/>
            </a:solidFill>
            <a:ln w="317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CF9F36E-5B9B-41FB-B0E1-0A03F6489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8976" y="2946143"/>
              <a:ext cx="276841" cy="276841"/>
            </a:xfrm>
            <a:prstGeom prst="rect">
              <a:avLst/>
            </a:prstGeom>
          </p:spPr>
        </p:pic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666810-88EC-4685-A972-5CCBA42B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372" y="2698630"/>
              <a:ext cx="514350" cy="28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BAABC8F-8346-45B5-B5F4-59B8A446F84C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2284179"/>
              <a:ext cx="0" cy="12988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17887E1-E85E-4AFD-8469-5B3586421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372" y="3263645"/>
              <a:ext cx="514350" cy="28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2010832-1E79-43C5-8E53-517762544BA8}"/>
                </a:ext>
              </a:extLst>
            </p:cNvPr>
            <p:cNvCxnSpPr>
              <a:cxnSpLocks/>
            </p:cNvCxnSpPr>
            <p:nvPr/>
          </p:nvCxnSpPr>
          <p:spPr>
            <a:xfrm>
              <a:off x="2242372" y="3714539"/>
              <a:ext cx="132353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54D4F94-3622-4169-8822-49B72A4BDB4E}"/>
                </a:ext>
              </a:extLst>
            </p:cNvPr>
            <p:cNvCxnSpPr>
              <a:cxnSpLocks/>
            </p:cNvCxnSpPr>
            <p:nvPr/>
          </p:nvCxnSpPr>
          <p:spPr>
            <a:xfrm>
              <a:off x="3932831" y="3714539"/>
              <a:ext cx="124761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CDB846D-6AC8-48CF-B12A-7B0BA1596020}"/>
                </a:ext>
              </a:extLst>
            </p:cNvPr>
            <p:cNvSpPr/>
            <p:nvPr/>
          </p:nvSpPr>
          <p:spPr bwMode="auto">
            <a:xfrm>
              <a:off x="4821153" y="2779988"/>
              <a:ext cx="1047419" cy="42114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PSTN Trunks/ PRI Lines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3BEE417-9D01-48A0-9572-448827A25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0012" y="3197954"/>
              <a:ext cx="68" cy="259329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87EDA61-0658-401C-81C3-CFF614490C9D}"/>
                </a:ext>
              </a:extLst>
            </p:cNvPr>
            <p:cNvGrpSpPr/>
            <p:nvPr/>
          </p:nvGrpSpPr>
          <p:grpSpPr>
            <a:xfrm>
              <a:off x="3534160" y="1867171"/>
              <a:ext cx="466473" cy="415883"/>
              <a:chOff x="5647161" y="1746400"/>
              <a:chExt cx="466473" cy="415883"/>
            </a:xfrm>
          </p:grpSpPr>
          <p:sp>
            <p:nvSpPr>
              <p:cNvPr id="210" name="globe_2">
                <a:extLst>
                  <a:ext uri="{FF2B5EF4-FFF2-40B4-BE49-F238E27FC236}">
                    <a16:creationId xmlns:a16="http://schemas.microsoft.com/office/drawing/2014/main" id="{E9D10D80-F381-46A9-B6C8-070A577D2ED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48448" y="1746400"/>
                <a:ext cx="262964" cy="262964"/>
              </a:xfrm>
              <a:custGeom>
                <a:avLst/>
                <a:gdLst>
                  <a:gd name="T0" fmla="*/ 0 w 335"/>
                  <a:gd name="T1" fmla="*/ 168 h 335"/>
                  <a:gd name="T2" fmla="*/ 168 w 335"/>
                  <a:gd name="T3" fmla="*/ 0 h 335"/>
                  <a:gd name="T4" fmla="*/ 335 w 335"/>
                  <a:gd name="T5" fmla="*/ 168 h 335"/>
                  <a:gd name="T6" fmla="*/ 168 w 335"/>
                  <a:gd name="T7" fmla="*/ 335 h 335"/>
                  <a:gd name="T8" fmla="*/ 0 w 335"/>
                  <a:gd name="T9" fmla="*/ 168 h 335"/>
                  <a:gd name="T10" fmla="*/ 168 w 335"/>
                  <a:gd name="T11" fmla="*/ 335 h 335"/>
                  <a:gd name="T12" fmla="*/ 253 w 335"/>
                  <a:gd name="T13" fmla="*/ 168 h 335"/>
                  <a:gd name="T14" fmla="*/ 168 w 335"/>
                  <a:gd name="T15" fmla="*/ 0 h 335"/>
                  <a:gd name="T16" fmla="*/ 82 w 335"/>
                  <a:gd name="T17" fmla="*/ 168 h 335"/>
                  <a:gd name="T18" fmla="*/ 168 w 335"/>
                  <a:gd name="T19" fmla="*/ 335 h 335"/>
                  <a:gd name="T20" fmla="*/ 8 w 335"/>
                  <a:gd name="T21" fmla="*/ 116 h 335"/>
                  <a:gd name="T22" fmla="*/ 327 w 335"/>
                  <a:gd name="T23" fmla="*/ 116 h 335"/>
                  <a:gd name="T24" fmla="*/ 9 w 335"/>
                  <a:gd name="T25" fmla="*/ 221 h 335"/>
                  <a:gd name="T26" fmla="*/ 326 w 335"/>
                  <a:gd name="T27" fmla="*/ 221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5" h="335">
                    <a:moveTo>
                      <a:pt x="0" y="168"/>
                    </a:moveTo>
                    <a:cubicBezTo>
                      <a:pt x="0" y="75"/>
                      <a:pt x="75" y="0"/>
                      <a:pt x="168" y="0"/>
                    </a:cubicBezTo>
                    <a:cubicBezTo>
                      <a:pt x="260" y="0"/>
                      <a:pt x="335" y="75"/>
                      <a:pt x="335" y="168"/>
                    </a:cubicBezTo>
                    <a:cubicBezTo>
                      <a:pt x="335" y="260"/>
                      <a:pt x="260" y="335"/>
                      <a:pt x="168" y="335"/>
                    </a:cubicBezTo>
                    <a:cubicBezTo>
                      <a:pt x="75" y="335"/>
                      <a:pt x="0" y="260"/>
                      <a:pt x="0" y="168"/>
                    </a:cubicBezTo>
                    <a:close/>
                    <a:moveTo>
                      <a:pt x="168" y="335"/>
                    </a:moveTo>
                    <a:cubicBezTo>
                      <a:pt x="215" y="335"/>
                      <a:pt x="253" y="260"/>
                      <a:pt x="253" y="168"/>
                    </a:cubicBezTo>
                    <a:cubicBezTo>
                      <a:pt x="253" y="75"/>
                      <a:pt x="215" y="0"/>
                      <a:pt x="168" y="0"/>
                    </a:cubicBezTo>
                    <a:cubicBezTo>
                      <a:pt x="120" y="0"/>
                      <a:pt x="82" y="75"/>
                      <a:pt x="82" y="168"/>
                    </a:cubicBezTo>
                    <a:cubicBezTo>
                      <a:pt x="82" y="260"/>
                      <a:pt x="120" y="335"/>
                      <a:pt x="168" y="335"/>
                    </a:cubicBezTo>
                    <a:close/>
                    <a:moveTo>
                      <a:pt x="8" y="116"/>
                    </a:moveTo>
                    <a:cubicBezTo>
                      <a:pt x="327" y="116"/>
                      <a:pt x="327" y="116"/>
                      <a:pt x="327" y="116"/>
                    </a:cubicBezTo>
                    <a:moveTo>
                      <a:pt x="9" y="221"/>
                    </a:moveTo>
                    <a:cubicBezTo>
                      <a:pt x="326" y="221"/>
                      <a:pt x="326" y="221"/>
                      <a:pt x="326" y="22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8BAC8DE2-798D-457E-B182-CCC2345E51AA}"/>
                  </a:ext>
                </a:extLst>
              </p:cNvPr>
              <p:cNvSpPr txBox="1"/>
              <p:nvPr/>
            </p:nvSpPr>
            <p:spPr>
              <a:xfrm>
                <a:off x="5647161" y="2008395"/>
                <a:ext cx="466473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Internet</a:t>
                </a:r>
              </a:p>
            </p:txBody>
          </p:sp>
        </p:grp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7EE80E68-8EFC-4DA1-B88B-03496C27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42664" y="3104230"/>
              <a:ext cx="228600" cy="22860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9188C93-4004-4BFD-ACEC-1D9E9A822F23}"/>
                </a:ext>
              </a:extLst>
            </p:cNvPr>
            <p:cNvSpPr txBox="1"/>
            <p:nvPr/>
          </p:nvSpPr>
          <p:spPr>
            <a:xfrm>
              <a:off x="3423599" y="2580178"/>
              <a:ext cx="687594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Router</a:t>
              </a:r>
            </a:p>
          </p:txBody>
        </p:sp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B07860A7-3271-41A1-A011-C5C8514E6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6382" y="2432855"/>
              <a:ext cx="262029" cy="262029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8CA4C56-BDCF-4223-A68D-3B14F8628318}"/>
                </a:ext>
              </a:extLst>
            </p:cNvPr>
            <p:cNvSpPr txBox="1"/>
            <p:nvPr/>
          </p:nvSpPr>
          <p:spPr>
            <a:xfrm>
              <a:off x="3234287" y="3131342"/>
              <a:ext cx="1066218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UTM/ Firewall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3DA3A46-C046-44A4-90F5-A6708CDD8BF1}"/>
                </a:ext>
              </a:extLst>
            </p:cNvPr>
            <p:cNvSpPr txBox="1"/>
            <p:nvPr/>
          </p:nvSpPr>
          <p:spPr>
            <a:xfrm>
              <a:off x="5425862" y="3457849"/>
              <a:ext cx="1066218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IP Telephony Server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423DBA3-53A4-47F6-95C2-C3182B8031CA}"/>
                </a:ext>
              </a:extLst>
            </p:cNvPr>
            <p:cNvSpPr txBox="1"/>
            <p:nvPr/>
          </p:nvSpPr>
          <p:spPr>
            <a:xfrm>
              <a:off x="1104411" y="2180946"/>
              <a:ext cx="1327509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Computer Servers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F570D43-9BE0-4DA3-91E6-472E6E6D2B6B}"/>
                </a:ext>
              </a:extLst>
            </p:cNvPr>
            <p:cNvCxnSpPr>
              <a:cxnSpLocks/>
            </p:cNvCxnSpPr>
            <p:nvPr/>
          </p:nvCxnSpPr>
          <p:spPr>
            <a:xfrm>
              <a:off x="2756722" y="2693773"/>
              <a:ext cx="0" cy="102076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335DF8F-33EE-46FB-905E-5A45435442DC}"/>
                </a:ext>
              </a:extLst>
            </p:cNvPr>
            <p:cNvSpPr txBox="1"/>
            <p:nvPr/>
          </p:nvSpPr>
          <p:spPr>
            <a:xfrm>
              <a:off x="3849288" y="4799641"/>
              <a:ext cx="1645672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Edge Switches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472C223-430C-4119-A2E1-8F13C96994E4}"/>
                </a:ext>
              </a:extLst>
            </p:cNvPr>
            <p:cNvSpPr txBox="1"/>
            <p:nvPr/>
          </p:nvSpPr>
          <p:spPr>
            <a:xfrm>
              <a:off x="842317" y="3488098"/>
              <a:ext cx="1327509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NAS – Network Area Storage</a:t>
              </a:r>
            </a:p>
          </p:txBody>
        </p:sp>
        <p:sp>
          <p:nvSpPr>
            <p:cNvPr id="152" name="Graphic 49">
              <a:extLst>
                <a:ext uri="{FF2B5EF4-FFF2-40B4-BE49-F238E27FC236}">
                  <a16:creationId xmlns:a16="http://schemas.microsoft.com/office/drawing/2014/main" id="{8CB84744-2016-474E-856B-2EDC0EB91EB2}"/>
                </a:ext>
              </a:extLst>
            </p:cNvPr>
            <p:cNvSpPr/>
            <p:nvPr/>
          </p:nvSpPr>
          <p:spPr>
            <a:xfrm>
              <a:off x="1675487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Graphic 49">
              <a:extLst>
                <a:ext uri="{FF2B5EF4-FFF2-40B4-BE49-F238E27FC236}">
                  <a16:creationId xmlns:a16="http://schemas.microsoft.com/office/drawing/2014/main" id="{7127C25C-5570-4408-A775-DE7A62B26101}"/>
                </a:ext>
              </a:extLst>
            </p:cNvPr>
            <p:cNvSpPr/>
            <p:nvPr/>
          </p:nvSpPr>
          <p:spPr>
            <a:xfrm>
              <a:off x="3633069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Graphic 49">
              <a:extLst>
                <a:ext uri="{FF2B5EF4-FFF2-40B4-BE49-F238E27FC236}">
                  <a16:creationId xmlns:a16="http://schemas.microsoft.com/office/drawing/2014/main" id="{F26C0A40-0D37-45B1-9BA2-DEFAFCB87414}"/>
                </a:ext>
              </a:extLst>
            </p:cNvPr>
            <p:cNvSpPr/>
            <p:nvPr/>
          </p:nvSpPr>
          <p:spPr>
            <a:xfrm>
              <a:off x="5785646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559E057-9C6E-4AC9-8247-6DD6F5BDDE37}"/>
                </a:ext>
              </a:extLst>
            </p:cNvPr>
            <p:cNvCxnSpPr>
              <a:cxnSpLocks/>
            </p:cNvCxnSpPr>
            <p:nvPr/>
          </p:nvCxnSpPr>
          <p:spPr>
            <a:xfrm>
              <a:off x="1962774" y="4402681"/>
              <a:ext cx="167029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8CE69A4-34F1-4DA7-BB65-8619D7999CC8}"/>
                </a:ext>
              </a:extLst>
            </p:cNvPr>
            <p:cNvSpPr txBox="1"/>
            <p:nvPr/>
          </p:nvSpPr>
          <p:spPr>
            <a:xfrm>
              <a:off x="2151508" y="4253569"/>
              <a:ext cx="135294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91440" rIns="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Distribution Switches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19A492-77B1-44AF-8BA8-CBB44B94E528}"/>
                </a:ext>
              </a:extLst>
            </p:cNvPr>
            <p:cNvCxnSpPr>
              <a:cxnSpLocks/>
            </p:cNvCxnSpPr>
            <p:nvPr/>
          </p:nvCxnSpPr>
          <p:spPr>
            <a:xfrm>
              <a:off x="3908105" y="4402681"/>
              <a:ext cx="188866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0A97DB-CED4-4A2D-9835-F56864760A50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3893777"/>
              <a:ext cx="0" cy="35843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3106A74-C369-427F-B1AE-F4617E2D75CA}"/>
                </a:ext>
              </a:extLst>
            </p:cNvPr>
            <p:cNvSpPr txBox="1"/>
            <p:nvPr/>
          </p:nvSpPr>
          <p:spPr>
            <a:xfrm>
              <a:off x="3234287" y="3966049"/>
              <a:ext cx="106621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Core Switch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A5BCED0-8ED6-4C5F-B1DA-E982A6B06D2F}"/>
                </a:ext>
              </a:extLst>
            </p:cNvPr>
            <p:cNvGrpSpPr/>
            <p:nvPr/>
          </p:nvGrpSpPr>
          <p:grpSpPr>
            <a:xfrm>
              <a:off x="1692489" y="4557633"/>
              <a:ext cx="228600" cy="782201"/>
              <a:chOff x="1451021" y="4719018"/>
              <a:chExt cx="228600" cy="782201"/>
            </a:xfrm>
            <a:solidFill>
              <a:schemeClr val="tx2"/>
            </a:solidFill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131BC708-7FFE-4E61-9089-A5C0606AD160}"/>
                  </a:ext>
                </a:extLst>
              </p:cNvPr>
              <p:cNvCxnSpPr>
                <a:cxnSpLocks/>
                <a:endCxn id="209" idx="0"/>
              </p:cNvCxnSpPr>
              <p:nvPr/>
            </p:nvCxnSpPr>
            <p:spPr>
              <a:xfrm>
                <a:off x="1565321" y="4719018"/>
                <a:ext cx="0" cy="553601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9" name="Graphic 208">
                <a:extLst>
                  <a:ext uri="{FF2B5EF4-FFF2-40B4-BE49-F238E27FC236}">
                    <a16:creationId xmlns:a16="http://schemas.microsoft.com/office/drawing/2014/main" id="{4DC354FE-E047-45CD-B381-A01365E53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51021" y="5272619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EC8959EF-360C-418F-9A43-E34BFA12046E}"/>
                </a:ext>
              </a:extLst>
            </p:cNvPr>
            <p:cNvGrpSpPr/>
            <p:nvPr/>
          </p:nvGrpSpPr>
          <p:grpSpPr>
            <a:xfrm>
              <a:off x="3653431" y="4557633"/>
              <a:ext cx="228600" cy="778377"/>
              <a:chOff x="1451021" y="4719018"/>
              <a:chExt cx="228600" cy="778377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9B6ADABF-64E4-4EEA-96A7-FCCF36626E40}"/>
                  </a:ext>
                </a:extLst>
              </p:cNvPr>
              <p:cNvCxnSpPr>
                <a:cxnSpLocks/>
                <a:endCxn id="207" idx="0"/>
              </p:cNvCxnSpPr>
              <p:nvPr/>
            </p:nvCxnSpPr>
            <p:spPr>
              <a:xfrm>
                <a:off x="1565321" y="4719018"/>
                <a:ext cx="0" cy="549777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7" name="Graphic 206">
                <a:extLst>
                  <a:ext uri="{FF2B5EF4-FFF2-40B4-BE49-F238E27FC236}">
                    <a16:creationId xmlns:a16="http://schemas.microsoft.com/office/drawing/2014/main" id="{BD2B9EE1-735C-4F62-AFD8-FC939ECA5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51021" y="5268795"/>
                <a:ext cx="228600" cy="228600"/>
              </a:xfrm>
              <a:prstGeom prst="rect">
                <a:avLst/>
              </a:prstGeom>
            </p:spPr>
          </p:pic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F04E17C-976F-41C1-945F-B81C3CA97338}"/>
                </a:ext>
              </a:extLst>
            </p:cNvPr>
            <p:cNvCxnSpPr>
              <a:cxnSpLocks/>
            </p:cNvCxnSpPr>
            <p:nvPr/>
          </p:nvCxnSpPr>
          <p:spPr>
            <a:xfrm>
              <a:off x="5932497" y="4557633"/>
              <a:ext cx="0" cy="23998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9CD3CA38-2629-4FBA-95A6-EC040FD6C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20972" y="5291060"/>
              <a:ext cx="228600" cy="228600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737CDD3-4487-4356-9DE3-1A2282C92ABB}"/>
                </a:ext>
              </a:extLst>
            </p:cNvPr>
            <p:cNvGrpSpPr/>
            <p:nvPr/>
          </p:nvGrpSpPr>
          <p:grpSpPr>
            <a:xfrm>
              <a:off x="1192128" y="4732002"/>
              <a:ext cx="1245055" cy="363717"/>
              <a:chOff x="950660" y="4893387"/>
              <a:chExt cx="1245055" cy="363717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F34E65B2-CA20-4289-96CE-AC0F31A52E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178" y="4898237"/>
                <a:ext cx="9660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Graphic 49">
                <a:extLst>
                  <a:ext uri="{FF2B5EF4-FFF2-40B4-BE49-F238E27FC236}">
                    <a16:creationId xmlns:a16="http://schemas.microsoft.com/office/drawing/2014/main" id="{17996D5A-3077-4D48-A4F7-41DB3BADB27D}"/>
                  </a:ext>
                </a:extLst>
              </p:cNvPr>
              <p:cNvSpPr/>
              <p:nvPr/>
            </p:nvSpPr>
            <p:spPr>
              <a:xfrm>
                <a:off x="950660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18FE6154-5E0D-44D6-B54A-115DF3937C8F}"/>
                  </a:ext>
                </a:extLst>
              </p:cNvPr>
              <p:cNvCxnSpPr/>
              <p:nvPr/>
            </p:nvCxnSpPr>
            <p:spPr>
              <a:xfrm>
                <a:off x="1088178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Graphic 49">
                <a:extLst>
                  <a:ext uri="{FF2B5EF4-FFF2-40B4-BE49-F238E27FC236}">
                    <a16:creationId xmlns:a16="http://schemas.microsoft.com/office/drawing/2014/main" id="{F547289E-7459-4CF7-856B-15229F6CA41D}"/>
                  </a:ext>
                </a:extLst>
              </p:cNvPr>
              <p:cNvSpPr/>
              <p:nvPr/>
            </p:nvSpPr>
            <p:spPr>
              <a:xfrm>
                <a:off x="1920679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12AC0D38-7725-4DE5-96AD-F2D6FB0BD6C2}"/>
                  </a:ext>
                </a:extLst>
              </p:cNvPr>
              <p:cNvCxnSpPr/>
              <p:nvPr/>
            </p:nvCxnSpPr>
            <p:spPr>
              <a:xfrm>
                <a:off x="2058197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76FE9C9-C7D1-4A8B-8874-11C54E622977}"/>
                </a:ext>
              </a:extLst>
            </p:cNvPr>
            <p:cNvGrpSpPr/>
            <p:nvPr/>
          </p:nvGrpSpPr>
          <p:grpSpPr>
            <a:xfrm>
              <a:off x="5171812" y="4732002"/>
              <a:ext cx="1523657" cy="363717"/>
              <a:chOff x="812503" y="4893387"/>
              <a:chExt cx="1523657" cy="363717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5DC5F5E-AE73-4EB2-92DF-6861854BC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021" y="4898237"/>
                <a:ext cx="124569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raphic 49">
                <a:extLst>
                  <a:ext uri="{FF2B5EF4-FFF2-40B4-BE49-F238E27FC236}">
                    <a16:creationId xmlns:a16="http://schemas.microsoft.com/office/drawing/2014/main" id="{15D43A83-10E6-41A2-9E8E-C97B293F11BD}"/>
                  </a:ext>
                </a:extLst>
              </p:cNvPr>
              <p:cNvSpPr/>
              <p:nvPr/>
            </p:nvSpPr>
            <p:spPr>
              <a:xfrm>
                <a:off x="812503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38249EB-AF8E-490E-B317-A771EC691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021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Graphic 49">
                <a:extLst>
                  <a:ext uri="{FF2B5EF4-FFF2-40B4-BE49-F238E27FC236}">
                    <a16:creationId xmlns:a16="http://schemas.microsoft.com/office/drawing/2014/main" id="{7F552AFA-4DA6-4365-92B0-B6CEC3351841}"/>
                  </a:ext>
                </a:extLst>
              </p:cNvPr>
              <p:cNvSpPr/>
              <p:nvPr/>
            </p:nvSpPr>
            <p:spPr>
              <a:xfrm>
                <a:off x="2061124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E552FF1-6AD3-4A4A-AA2B-EA3BEFDFC659}"/>
                  </a:ext>
                </a:extLst>
              </p:cNvPr>
              <p:cNvCxnSpPr/>
              <p:nvPr/>
            </p:nvCxnSpPr>
            <p:spPr>
              <a:xfrm>
                <a:off x="2198642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Graphic 49">
                <a:extLst>
                  <a:ext uri="{FF2B5EF4-FFF2-40B4-BE49-F238E27FC236}">
                    <a16:creationId xmlns:a16="http://schemas.microsoft.com/office/drawing/2014/main" id="{2B3EB030-D0A3-4E6B-A89B-0CA43E787C86}"/>
                  </a:ext>
                </a:extLst>
              </p:cNvPr>
              <p:cNvSpPr/>
              <p:nvPr/>
            </p:nvSpPr>
            <p:spPr>
              <a:xfrm>
                <a:off x="1433683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32A18B-472A-4224-B6C8-966628C3BF54}"/>
                </a:ext>
              </a:extLst>
            </p:cNvPr>
            <p:cNvCxnSpPr>
              <a:cxnSpLocks/>
            </p:cNvCxnSpPr>
            <p:nvPr/>
          </p:nvCxnSpPr>
          <p:spPr>
            <a:xfrm>
              <a:off x="6555024" y="5119426"/>
              <a:ext cx="0" cy="770311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2C04757-33CE-44C1-B118-3527D860DDFD}"/>
                </a:ext>
              </a:extLst>
            </p:cNvPr>
            <p:cNvCxnSpPr>
              <a:cxnSpLocks/>
            </p:cNvCxnSpPr>
            <p:nvPr/>
          </p:nvCxnSpPr>
          <p:spPr>
            <a:xfrm>
              <a:off x="5935697" y="5119426"/>
              <a:ext cx="0" cy="142419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91C6201-A9CE-4D96-BBA4-1FDAF3D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5309330" y="5119426"/>
              <a:ext cx="0" cy="761078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A25567B-DAC4-48AD-8E3A-49CA23C03EBE}"/>
                </a:ext>
              </a:extLst>
            </p:cNvPr>
            <p:cNvSpPr txBox="1"/>
            <p:nvPr/>
          </p:nvSpPr>
          <p:spPr>
            <a:xfrm>
              <a:off x="3512735" y="5273893"/>
              <a:ext cx="1645672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Wireless Access Points</a:t>
              </a: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675B9C-23AB-49A8-8C40-23A63FD6EC4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131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B27DB4C-53BF-4942-83EC-6A84E6CD93AB}"/>
                </a:ext>
              </a:extLst>
            </p:cNvPr>
            <p:cNvCxnSpPr>
              <a:cxnSpLocks/>
            </p:cNvCxnSpPr>
            <p:nvPr/>
          </p:nvCxnSpPr>
          <p:spPr>
            <a:xfrm>
              <a:off x="5328710" y="5589869"/>
              <a:ext cx="36042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2123708-287C-4757-8A19-DBD88988C0A9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89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63B1C05-8493-467D-88B5-D5C2829A51A2}"/>
                </a:ext>
              </a:extLst>
            </p:cNvPr>
            <p:cNvCxnSpPr>
              <a:cxnSpLocks/>
            </p:cNvCxnSpPr>
            <p:nvPr/>
          </p:nvCxnSpPr>
          <p:spPr>
            <a:xfrm>
              <a:off x="6194861" y="5589869"/>
              <a:ext cx="728528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7D2FA6D-60B9-40DC-99CA-D2BD7F2BD4F7}"/>
                </a:ext>
              </a:extLst>
            </p:cNvPr>
            <p:cNvCxnSpPr>
              <a:cxnSpLocks/>
            </p:cNvCxnSpPr>
            <p:nvPr/>
          </p:nvCxnSpPr>
          <p:spPr>
            <a:xfrm>
              <a:off x="6194861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BD5D9B08-3C38-4DE3-9A9E-B9964E93A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69" y="5944452"/>
              <a:ext cx="209686" cy="264364"/>
            </a:xfrm>
            <a:custGeom>
              <a:avLst/>
              <a:gdLst>
                <a:gd name="T0" fmla="*/ 0 w 201"/>
                <a:gd name="T1" fmla="*/ 2 h 253"/>
                <a:gd name="T2" fmla="*/ 201 w 201"/>
                <a:gd name="T3" fmla="*/ 251 h 253"/>
                <a:gd name="T4" fmla="*/ 197 w 201"/>
                <a:gd name="T5" fmla="*/ 4 h 253"/>
                <a:gd name="T6" fmla="*/ 16 w 201"/>
                <a:gd name="T7" fmla="*/ 239 h 253"/>
                <a:gd name="T8" fmla="*/ 20 w 201"/>
                <a:gd name="T9" fmla="*/ 167 h 253"/>
                <a:gd name="T10" fmla="*/ 11 w 201"/>
                <a:gd name="T11" fmla="*/ 24 h 253"/>
                <a:gd name="T12" fmla="*/ 67 w 201"/>
                <a:gd name="T13" fmla="*/ 79 h 253"/>
                <a:gd name="T14" fmla="*/ 62 w 201"/>
                <a:gd name="T15" fmla="*/ 167 h 253"/>
                <a:gd name="T16" fmla="*/ 16 w 201"/>
                <a:gd name="T17" fmla="*/ 171 h 253"/>
                <a:gd name="T18" fmla="*/ 62 w 201"/>
                <a:gd name="T19" fmla="*/ 235 h 253"/>
                <a:gd name="T20" fmla="*/ 52 w 201"/>
                <a:gd name="T21" fmla="*/ 171 h 253"/>
                <a:gd name="T22" fmla="*/ 61 w 201"/>
                <a:gd name="T23" fmla="*/ 84 h 253"/>
                <a:gd name="T24" fmla="*/ 16 w 201"/>
                <a:gd name="T25" fmla="*/ 20 h 253"/>
                <a:gd name="T26" fmla="*/ 22 w 201"/>
                <a:gd name="T27" fmla="*/ 84 h 253"/>
                <a:gd name="T28" fmla="*/ 16 w 201"/>
                <a:gd name="T29" fmla="*/ 171 h 253"/>
                <a:gd name="T30" fmla="*/ 150 w 201"/>
                <a:gd name="T31" fmla="*/ 212 h 253"/>
                <a:gd name="T32" fmla="*/ 179 w 201"/>
                <a:gd name="T33" fmla="*/ 230 h 253"/>
                <a:gd name="T34" fmla="*/ 175 w 201"/>
                <a:gd name="T35" fmla="*/ 214 h 253"/>
                <a:gd name="T36" fmla="*/ 122 w 201"/>
                <a:gd name="T37" fmla="*/ 232 h 253"/>
                <a:gd name="T38" fmla="*/ 147 w 201"/>
                <a:gd name="T39" fmla="*/ 210 h 253"/>
                <a:gd name="T40" fmla="*/ 124 w 201"/>
                <a:gd name="T41" fmla="*/ 228 h 253"/>
                <a:gd name="T42" fmla="*/ 124 w 201"/>
                <a:gd name="T43" fmla="*/ 228 h 253"/>
                <a:gd name="T44" fmla="*/ 91 w 201"/>
                <a:gd name="T45" fmla="*/ 212 h 253"/>
                <a:gd name="T46" fmla="*/ 120 w 201"/>
                <a:gd name="T47" fmla="*/ 230 h 253"/>
                <a:gd name="T48" fmla="*/ 116 w 201"/>
                <a:gd name="T49" fmla="*/ 214 h 253"/>
                <a:gd name="T50" fmla="*/ 152 w 201"/>
                <a:gd name="T51" fmla="*/ 210 h 253"/>
                <a:gd name="T52" fmla="*/ 177 w 201"/>
                <a:gd name="T53" fmla="*/ 189 h 253"/>
                <a:gd name="T54" fmla="*/ 154 w 201"/>
                <a:gd name="T55" fmla="*/ 206 h 253"/>
                <a:gd name="T56" fmla="*/ 154 w 201"/>
                <a:gd name="T57" fmla="*/ 206 h 253"/>
                <a:gd name="T58" fmla="*/ 120 w 201"/>
                <a:gd name="T59" fmla="*/ 191 h 253"/>
                <a:gd name="T60" fmla="*/ 149 w 201"/>
                <a:gd name="T61" fmla="*/ 208 h 253"/>
                <a:gd name="T62" fmla="*/ 145 w 201"/>
                <a:gd name="T63" fmla="*/ 193 h 253"/>
                <a:gd name="T64" fmla="*/ 93 w 201"/>
                <a:gd name="T65" fmla="*/ 210 h 253"/>
                <a:gd name="T66" fmla="*/ 118 w 201"/>
                <a:gd name="T67" fmla="*/ 189 h 253"/>
                <a:gd name="T68" fmla="*/ 95 w 201"/>
                <a:gd name="T69" fmla="*/ 206 h 253"/>
                <a:gd name="T70" fmla="*/ 95 w 201"/>
                <a:gd name="T71" fmla="*/ 206 h 253"/>
                <a:gd name="T72" fmla="*/ 150 w 201"/>
                <a:gd name="T73" fmla="*/ 169 h 253"/>
                <a:gd name="T74" fmla="*/ 179 w 201"/>
                <a:gd name="T75" fmla="*/ 186 h 253"/>
                <a:gd name="T76" fmla="*/ 175 w 201"/>
                <a:gd name="T77" fmla="*/ 171 h 253"/>
                <a:gd name="T78" fmla="*/ 122 w 201"/>
                <a:gd name="T79" fmla="*/ 188 h 253"/>
                <a:gd name="T80" fmla="*/ 147 w 201"/>
                <a:gd name="T81" fmla="*/ 167 h 253"/>
                <a:gd name="T82" fmla="*/ 124 w 201"/>
                <a:gd name="T83" fmla="*/ 184 h 253"/>
                <a:gd name="T84" fmla="*/ 124 w 201"/>
                <a:gd name="T85" fmla="*/ 184 h 253"/>
                <a:gd name="T86" fmla="*/ 91 w 201"/>
                <a:gd name="T87" fmla="*/ 169 h 253"/>
                <a:gd name="T88" fmla="*/ 120 w 201"/>
                <a:gd name="T89" fmla="*/ 186 h 253"/>
                <a:gd name="T90" fmla="*/ 116 w 201"/>
                <a:gd name="T91" fmla="*/ 171 h 253"/>
                <a:gd name="T92" fmla="*/ 152 w 201"/>
                <a:gd name="T93" fmla="*/ 166 h 253"/>
                <a:gd name="T94" fmla="*/ 177 w 201"/>
                <a:gd name="T95" fmla="*/ 153 h 253"/>
                <a:gd name="T96" fmla="*/ 154 w 201"/>
                <a:gd name="T97" fmla="*/ 162 h 253"/>
                <a:gd name="T98" fmla="*/ 154 w 201"/>
                <a:gd name="T99" fmla="*/ 162 h 253"/>
                <a:gd name="T100" fmla="*/ 120 w 201"/>
                <a:gd name="T101" fmla="*/ 155 h 253"/>
                <a:gd name="T102" fmla="*/ 149 w 201"/>
                <a:gd name="T103" fmla="*/ 164 h 253"/>
                <a:gd name="T104" fmla="*/ 145 w 201"/>
                <a:gd name="T105" fmla="*/ 157 h 253"/>
                <a:gd name="T106" fmla="*/ 93 w 201"/>
                <a:gd name="T107" fmla="*/ 166 h 253"/>
                <a:gd name="T108" fmla="*/ 118 w 201"/>
                <a:gd name="T109" fmla="*/ 153 h 253"/>
                <a:gd name="T110" fmla="*/ 95 w 201"/>
                <a:gd name="T111" fmla="*/ 162 h 253"/>
                <a:gd name="T112" fmla="*/ 95 w 201"/>
                <a:gd name="T113" fmla="*/ 162 h 253"/>
                <a:gd name="T114" fmla="*/ 79 w 201"/>
                <a:gd name="T115" fmla="*/ 26 h 253"/>
                <a:gd name="T116" fmla="*/ 191 w 201"/>
                <a:gd name="T117" fmla="*/ 96 h 253"/>
                <a:gd name="T118" fmla="*/ 83 w 201"/>
                <a:gd name="T119" fmla="*/ 96 h 253"/>
                <a:gd name="T120" fmla="*/ 187 w 201"/>
                <a:gd name="T121" fmla="*/ 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253">
                  <a:moveTo>
                    <a:pt x="199" y="253"/>
                  </a:moveTo>
                  <a:cubicBezTo>
                    <a:pt x="2" y="253"/>
                    <a:pt x="2" y="253"/>
                    <a:pt x="2" y="253"/>
                  </a:cubicBezTo>
                  <a:cubicBezTo>
                    <a:pt x="1" y="253"/>
                    <a:pt x="0" y="252"/>
                    <a:pt x="0" y="2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0" y="0"/>
                    <a:pt x="201" y="1"/>
                    <a:pt x="201" y="2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201" y="252"/>
                    <a:pt x="200" y="253"/>
                    <a:pt x="199" y="253"/>
                  </a:cubicBezTo>
                  <a:close/>
                  <a:moveTo>
                    <a:pt x="4" y="249"/>
                  </a:moveTo>
                  <a:cubicBezTo>
                    <a:pt x="197" y="249"/>
                    <a:pt x="197" y="249"/>
                    <a:pt x="197" y="249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9"/>
                  </a:lnTo>
                  <a:close/>
                  <a:moveTo>
                    <a:pt x="62" y="239"/>
                  </a:moveTo>
                  <a:cubicBezTo>
                    <a:pt x="16" y="239"/>
                    <a:pt x="16" y="239"/>
                    <a:pt x="16" y="239"/>
                  </a:cubicBezTo>
                  <a:cubicBezTo>
                    <a:pt x="13" y="239"/>
                    <a:pt x="11" y="236"/>
                    <a:pt x="11" y="231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11" y="171"/>
                    <a:pt x="13" y="167"/>
                    <a:pt x="16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3" y="88"/>
                    <a:pt x="11" y="84"/>
                    <a:pt x="11" y="7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0"/>
                    <a:pt x="13" y="16"/>
                    <a:pt x="16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4" y="16"/>
                    <a:pt x="67" y="20"/>
                    <a:pt x="67" y="2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84"/>
                    <a:pt x="64" y="88"/>
                    <a:pt x="61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5" y="167"/>
                    <a:pt x="67" y="171"/>
                    <a:pt x="67" y="176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6"/>
                    <a:pt x="65" y="239"/>
                    <a:pt x="62" y="239"/>
                  </a:cubicBezTo>
                  <a:close/>
                  <a:moveTo>
                    <a:pt x="16" y="171"/>
                  </a:moveTo>
                  <a:cubicBezTo>
                    <a:pt x="16" y="172"/>
                    <a:pt x="15" y="173"/>
                    <a:pt x="15" y="176"/>
                  </a:cubicBezTo>
                  <a:cubicBezTo>
                    <a:pt x="15" y="231"/>
                    <a:pt x="15" y="231"/>
                    <a:pt x="15" y="231"/>
                  </a:cubicBezTo>
                  <a:cubicBezTo>
                    <a:pt x="15" y="234"/>
                    <a:pt x="16" y="235"/>
                    <a:pt x="16" y="235"/>
                  </a:cubicBezTo>
                  <a:cubicBezTo>
                    <a:pt x="62" y="235"/>
                    <a:pt x="62" y="235"/>
                    <a:pt x="62" y="235"/>
                  </a:cubicBezTo>
                  <a:cubicBezTo>
                    <a:pt x="62" y="235"/>
                    <a:pt x="63" y="234"/>
                    <a:pt x="63" y="23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1" y="171"/>
                    <a:pt x="50" y="171"/>
                    <a:pt x="50" y="169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1" y="84"/>
                    <a:pt x="52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4"/>
                    <a:pt x="63" y="82"/>
                    <a:pt x="63" y="7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2"/>
                    <a:pt x="62" y="20"/>
                    <a:pt x="61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82"/>
                    <a:pt x="16" y="84"/>
                    <a:pt x="16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4" y="85"/>
                    <a:pt x="24" y="86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24" y="171"/>
                    <a:pt x="23" y="171"/>
                    <a:pt x="22" y="171"/>
                  </a:cubicBezTo>
                  <a:lnTo>
                    <a:pt x="16" y="171"/>
                  </a:lnTo>
                  <a:close/>
                  <a:moveTo>
                    <a:pt x="177" y="232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51" y="232"/>
                    <a:pt x="150" y="231"/>
                    <a:pt x="150" y="230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50" y="211"/>
                    <a:pt x="151" y="210"/>
                    <a:pt x="152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8" y="210"/>
                    <a:pt x="179" y="211"/>
                    <a:pt x="179" y="212"/>
                  </a:cubicBezTo>
                  <a:cubicBezTo>
                    <a:pt x="179" y="230"/>
                    <a:pt x="179" y="230"/>
                    <a:pt x="179" y="230"/>
                  </a:cubicBezTo>
                  <a:cubicBezTo>
                    <a:pt x="179" y="231"/>
                    <a:pt x="178" y="232"/>
                    <a:pt x="177" y="232"/>
                  </a:cubicBezTo>
                  <a:close/>
                  <a:moveTo>
                    <a:pt x="154" y="228"/>
                  </a:moveTo>
                  <a:cubicBezTo>
                    <a:pt x="175" y="228"/>
                    <a:pt x="175" y="228"/>
                    <a:pt x="175" y="228"/>
                  </a:cubicBezTo>
                  <a:cubicBezTo>
                    <a:pt x="175" y="214"/>
                    <a:pt x="175" y="214"/>
                    <a:pt x="175" y="214"/>
                  </a:cubicBezTo>
                  <a:cubicBezTo>
                    <a:pt x="154" y="214"/>
                    <a:pt x="154" y="214"/>
                    <a:pt x="154" y="214"/>
                  </a:cubicBezTo>
                  <a:lnTo>
                    <a:pt x="154" y="228"/>
                  </a:lnTo>
                  <a:close/>
                  <a:moveTo>
                    <a:pt x="147" y="232"/>
                  </a:moveTo>
                  <a:cubicBezTo>
                    <a:pt x="122" y="232"/>
                    <a:pt x="122" y="232"/>
                    <a:pt x="122" y="232"/>
                  </a:cubicBezTo>
                  <a:cubicBezTo>
                    <a:pt x="121" y="232"/>
                    <a:pt x="120" y="231"/>
                    <a:pt x="120" y="230"/>
                  </a:cubicBezTo>
                  <a:cubicBezTo>
                    <a:pt x="120" y="212"/>
                    <a:pt x="120" y="212"/>
                    <a:pt x="120" y="212"/>
                  </a:cubicBezTo>
                  <a:cubicBezTo>
                    <a:pt x="120" y="211"/>
                    <a:pt x="121" y="210"/>
                    <a:pt x="122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8" y="210"/>
                    <a:pt x="149" y="211"/>
                    <a:pt x="149" y="212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49" y="231"/>
                    <a:pt x="148" y="232"/>
                    <a:pt x="147" y="232"/>
                  </a:cubicBezTo>
                  <a:close/>
                  <a:moveTo>
                    <a:pt x="124" y="228"/>
                  </a:moveTo>
                  <a:cubicBezTo>
                    <a:pt x="145" y="228"/>
                    <a:pt x="145" y="228"/>
                    <a:pt x="145" y="228"/>
                  </a:cubicBezTo>
                  <a:cubicBezTo>
                    <a:pt x="145" y="214"/>
                    <a:pt x="145" y="214"/>
                    <a:pt x="145" y="214"/>
                  </a:cubicBezTo>
                  <a:cubicBezTo>
                    <a:pt x="124" y="214"/>
                    <a:pt x="124" y="214"/>
                    <a:pt x="124" y="214"/>
                  </a:cubicBezTo>
                  <a:lnTo>
                    <a:pt x="124" y="228"/>
                  </a:lnTo>
                  <a:close/>
                  <a:moveTo>
                    <a:pt x="118" y="232"/>
                  </a:moveTo>
                  <a:cubicBezTo>
                    <a:pt x="93" y="232"/>
                    <a:pt x="93" y="232"/>
                    <a:pt x="93" y="232"/>
                  </a:cubicBezTo>
                  <a:cubicBezTo>
                    <a:pt x="92" y="232"/>
                    <a:pt x="91" y="231"/>
                    <a:pt x="91" y="230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211"/>
                    <a:pt x="92" y="210"/>
                    <a:pt x="93" y="210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19" y="210"/>
                    <a:pt x="120" y="211"/>
                    <a:pt x="120" y="212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31"/>
                    <a:pt x="119" y="232"/>
                    <a:pt x="118" y="232"/>
                  </a:cubicBezTo>
                  <a:close/>
                  <a:moveTo>
                    <a:pt x="95" y="228"/>
                  </a:moveTo>
                  <a:cubicBezTo>
                    <a:pt x="116" y="228"/>
                    <a:pt x="116" y="228"/>
                    <a:pt x="116" y="228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95" y="214"/>
                    <a:pt x="95" y="214"/>
                    <a:pt x="95" y="214"/>
                  </a:cubicBezTo>
                  <a:lnTo>
                    <a:pt x="95" y="228"/>
                  </a:lnTo>
                  <a:close/>
                  <a:moveTo>
                    <a:pt x="177" y="210"/>
                  </a:moveTo>
                  <a:cubicBezTo>
                    <a:pt x="152" y="210"/>
                    <a:pt x="152" y="210"/>
                    <a:pt x="152" y="210"/>
                  </a:cubicBezTo>
                  <a:cubicBezTo>
                    <a:pt x="151" y="210"/>
                    <a:pt x="150" y="209"/>
                    <a:pt x="150" y="208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50" y="190"/>
                    <a:pt x="151" y="189"/>
                    <a:pt x="152" y="189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78" y="189"/>
                    <a:pt x="179" y="190"/>
                    <a:pt x="179" y="191"/>
                  </a:cubicBezTo>
                  <a:cubicBezTo>
                    <a:pt x="179" y="208"/>
                    <a:pt x="179" y="208"/>
                    <a:pt x="179" y="208"/>
                  </a:cubicBezTo>
                  <a:cubicBezTo>
                    <a:pt x="179" y="209"/>
                    <a:pt x="178" y="210"/>
                    <a:pt x="177" y="210"/>
                  </a:cubicBezTo>
                  <a:close/>
                  <a:moveTo>
                    <a:pt x="154" y="206"/>
                  </a:moveTo>
                  <a:cubicBezTo>
                    <a:pt x="175" y="206"/>
                    <a:pt x="175" y="206"/>
                    <a:pt x="175" y="206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54" y="193"/>
                    <a:pt x="154" y="193"/>
                    <a:pt x="154" y="193"/>
                  </a:cubicBezTo>
                  <a:lnTo>
                    <a:pt x="154" y="206"/>
                  </a:lnTo>
                  <a:close/>
                  <a:moveTo>
                    <a:pt x="147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1" y="210"/>
                    <a:pt x="120" y="209"/>
                    <a:pt x="120" y="208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20" y="190"/>
                    <a:pt x="121" y="189"/>
                    <a:pt x="122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8" y="189"/>
                    <a:pt x="149" y="190"/>
                    <a:pt x="149" y="191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9" y="209"/>
                    <a:pt x="148" y="210"/>
                    <a:pt x="147" y="210"/>
                  </a:cubicBezTo>
                  <a:close/>
                  <a:moveTo>
                    <a:pt x="124" y="206"/>
                  </a:moveTo>
                  <a:cubicBezTo>
                    <a:pt x="145" y="206"/>
                    <a:pt x="145" y="206"/>
                    <a:pt x="145" y="206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24" y="193"/>
                    <a:pt x="124" y="193"/>
                    <a:pt x="124" y="193"/>
                  </a:cubicBezTo>
                  <a:lnTo>
                    <a:pt x="124" y="206"/>
                  </a:lnTo>
                  <a:close/>
                  <a:moveTo>
                    <a:pt x="118" y="210"/>
                  </a:moveTo>
                  <a:cubicBezTo>
                    <a:pt x="93" y="210"/>
                    <a:pt x="93" y="210"/>
                    <a:pt x="93" y="210"/>
                  </a:cubicBezTo>
                  <a:cubicBezTo>
                    <a:pt x="92" y="210"/>
                    <a:pt x="91" y="209"/>
                    <a:pt x="91" y="208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91" y="190"/>
                    <a:pt x="92" y="189"/>
                    <a:pt x="93" y="189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9" y="189"/>
                    <a:pt x="120" y="190"/>
                    <a:pt x="120" y="191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19" y="210"/>
                    <a:pt x="118" y="210"/>
                  </a:cubicBezTo>
                  <a:close/>
                  <a:moveTo>
                    <a:pt x="95" y="206"/>
                  </a:moveTo>
                  <a:cubicBezTo>
                    <a:pt x="116" y="206"/>
                    <a:pt x="116" y="206"/>
                    <a:pt x="116" y="206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95" y="193"/>
                    <a:pt x="95" y="193"/>
                    <a:pt x="95" y="193"/>
                  </a:cubicBezTo>
                  <a:lnTo>
                    <a:pt x="95" y="206"/>
                  </a:lnTo>
                  <a:close/>
                  <a:moveTo>
                    <a:pt x="177" y="188"/>
                  </a:moveTo>
                  <a:cubicBezTo>
                    <a:pt x="152" y="188"/>
                    <a:pt x="152" y="188"/>
                    <a:pt x="152" y="188"/>
                  </a:cubicBezTo>
                  <a:cubicBezTo>
                    <a:pt x="151" y="188"/>
                    <a:pt x="150" y="187"/>
                    <a:pt x="150" y="186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0" y="168"/>
                    <a:pt x="151" y="167"/>
                    <a:pt x="152" y="167"/>
                  </a:cubicBezTo>
                  <a:cubicBezTo>
                    <a:pt x="177" y="167"/>
                    <a:pt x="177" y="167"/>
                    <a:pt x="177" y="167"/>
                  </a:cubicBezTo>
                  <a:cubicBezTo>
                    <a:pt x="178" y="167"/>
                    <a:pt x="179" y="168"/>
                    <a:pt x="179" y="169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9" y="187"/>
                    <a:pt x="178" y="188"/>
                    <a:pt x="177" y="188"/>
                  </a:cubicBezTo>
                  <a:close/>
                  <a:moveTo>
                    <a:pt x="154" y="184"/>
                  </a:moveTo>
                  <a:cubicBezTo>
                    <a:pt x="175" y="184"/>
                    <a:pt x="175" y="184"/>
                    <a:pt x="175" y="184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54" y="171"/>
                    <a:pt x="154" y="171"/>
                    <a:pt x="154" y="171"/>
                  </a:cubicBezTo>
                  <a:lnTo>
                    <a:pt x="154" y="184"/>
                  </a:lnTo>
                  <a:close/>
                  <a:moveTo>
                    <a:pt x="147" y="188"/>
                  </a:moveTo>
                  <a:cubicBezTo>
                    <a:pt x="122" y="188"/>
                    <a:pt x="122" y="188"/>
                    <a:pt x="122" y="188"/>
                  </a:cubicBezTo>
                  <a:cubicBezTo>
                    <a:pt x="121" y="188"/>
                    <a:pt x="120" y="187"/>
                    <a:pt x="120" y="186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0" y="168"/>
                    <a:pt x="121" y="167"/>
                    <a:pt x="122" y="167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8" y="167"/>
                    <a:pt x="149" y="168"/>
                    <a:pt x="149" y="169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149" y="187"/>
                    <a:pt x="148" y="188"/>
                    <a:pt x="147" y="188"/>
                  </a:cubicBezTo>
                  <a:close/>
                  <a:moveTo>
                    <a:pt x="124" y="184"/>
                  </a:moveTo>
                  <a:cubicBezTo>
                    <a:pt x="145" y="184"/>
                    <a:pt x="145" y="184"/>
                    <a:pt x="145" y="184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24" y="171"/>
                    <a:pt x="124" y="171"/>
                    <a:pt x="124" y="171"/>
                  </a:cubicBezTo>
                  <a:lnTo>
                    <a:pt x="124" y="184"/>
                  </a:lnTo>
                  <a:close/>
                  <a:moveTo>
                    <a:pt x="118" y="188"/>
                  </a:moveTo>
                  <a:cubicBezTo>
                    <a:pt x="93" y="188"/>
                    <a:pt x="93" y="188"/>
                    <a:pt x="93" y="188"/>
                  </a:cubicBezTo>
                  <a:cubicBezTo>
                    <a:pt x="92" y="188"/>
                    <a:pt x="91" y="187"/>
                    <a:pt x="91" y="186"/>
                  </a:cubicBezTo>
                  <a:cubicBezTo>
                    <a:pt x="91" y="169"/>
                    <a:pt x="91" y="169"/>
                    <a:pt x="91" y="169"/>
                  </a:cubicBezTo>
                  <a:cubicBezTo>
                    <a:pt x="91" y="168"/>
                    <a:pt x="92" y="167"/>
                    <a:pt x="93" y="167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9" y="167"/>
                    <a:pt x="120" y="168"/>
                    <a:pt x="120" y="169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7"/>
                    <a:pt x="119" y="188"/>
                    <a:pt x="118" y="188"/>
                  </a:cubicBezTo>
                  <a:close/>
                  <a:moveTo>
                    <a:pt x="95" y="184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95" y="171"/>
                    <a:pt x="95" y="171"/>
                    <a:pt x="95" y="171"/>
                  </a:cubicBezTo>
                  <a:lnTo>
                    <a:pt x="95" y="184"/>
                  </a:lnTo>
                  <a:close/>
                  <a:moveTo>
                    <a:pt x="177" y="166"/>
                  </a:moveTo>
                  <a:cubicBezTo>
                    <a:pt x="152" y="166"/>
                    <a:pt x="152" y="166"/>
                    <a:pt x="152" y="166"/>
                  </a:cubicBezTo>
                  <a:cubicBezTo>
                    <a:pt x="151" y="166"/>
                    <a:pt x="150" y="165"/>
                    <a:pt x="150" y="164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0" y="154"/>
                    <a:pt x="151" y="153"/>
                    <a:pt x="152" y="153"/>
                  </a:cubicBezTo>
                  <a:cubicBezTo>
                    <a:pt x="177" y="153"/>
                    <a:pt x="177" y="153"/>
                    <a:pt x="177" y="153"/>
                  </a:cubicBezTo>
                  <a:cubicBezTo>
                    <a:pt x="178" y="153"/>
                    <a:pt x="179" y="154"/>
                    <a:pt x="179" y="155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165"/>
                    <a:pt x="178" y="166"/>
                    <a:pt x="177" y="166"/>
                  </a:cubicBezTo>
                  <a:close/>
                  <a:moveTo>
                    <a:pt x="154" y="162"/>
                  </a:moveTo>
                  <a:cubicBezTo>
                    <a:pt x="175" y="162"/>
                    <a:pt x="175" y="162"/>
                    <a:pt x="175" y="162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54" y="157"/>
                    <a:pt x="154" y="157"/>
                    <a:pt x="154" y="157"/>
                  </a:cubicBezTo>
                  <a:lnTo>
                    <a:pt x="154" y="162"/>
                  </a:lnTo>
                  <a:close/>
                  <a:moveTo>
                    <a:pt x="147" y="166"/>
                  </a:moveTo>
                  <a:cubicBezTo>
                    <a:pt x="122" y="166"/>
                    <a:pt x="122" y="166"/>
                    <a:pt x="122" y="166"/>
                  </a:cubicBezTo>
                  <a:cubicBezTo>
                    <a:pt x="121" y="166"/>
                    <a:pt x="120" y="165"/>
                    <a:pt x="120" y="164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54"/>
                    <a:pt x="121" y="153"/>
                    <a:pt x="122" y="153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48" y="153"/>
                    <a:pt x="149" y="154"/>
                    <a:pt x="149" y="155"/>
                  </a:cubicBezTo>
                  <a:cubicBezTo>
                    <a:pt x="149" y="164"/>
                    <a:pt x="149" y="164"/>
                    <a:pt x="149" y="164"/>
                  </a:cubicBezTo>
                  <a:cubicBezTo>
                    <a:pt x="149" y="165"/>
                    <a:pt x="148" y="166"/>
                    <a:pt x="147" y="166"/>
                  </a:cubicBezTo>
                  <a:close/>
                  <a:moveTo>
                    <a:pt x="124" y="162"/>
                  </a:moveTo>
                  <a:cubicBezTo>
                    <a:pt x="145" y="162"/>
                    <a:pt x="145" y="162"/>
                    <a:pt x="145" y="162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24" y="157"/>
                    <a:pt x="124" y="157"/>
                    <a:pt x="124" y="157"/>
                  </a:cubicBezTo>
                  <a:lnTo>
                    <a:pt x="124" y="162"/>
                  </a:lnTo>
                  <a:close/>
                  <a:moveTo>
                    <a:pt x="118" y="166"/>
                  </a:moveTo>
                  <a:cubicBezTo>
                    <a:pt x="93" y="166"/>
                    <a:pt x="93" y="166"/>
                    <a:pt x="93" y="166"/>
                  </a:cubicBezTo>
                  <a:cubicBezTo>
                    <a:pt x="92" y="166"/>
                    <a:pt x="91" y="165"/>
                    <a:pt x="91" y="16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3" y="153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19" y="153"/>
                    <a:pt x="120" y="154"/>
                    <a:pt x="120" y="155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0" y="165"/>
                    <a:pt x="119" y="166"/>
                    <a:pt x="118" y="166"/>
                  </a:cubicBezTo>
                  <a:close/>
                  <a:moveTo>
                    <a:pt x="95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95" y="157"/>
                    <a:pt x="95" y="157"/>
                    <a:pt x="95" y="157"/>
                  </a:cubicBezTo>
                  <a:lnTo>
                    <a:pt x="95" y="162"/>
                  </a:lnTo>
                  <a:close/>
                  <a:moveTo>
                    <a:pt x="182" y="106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83" y="106"/>
                    <a:pt x="79" y="102"/>
                    <a:pt x="79" y="9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0"/>
                    <a:pt x="83" y="15"/>
                    <a:pt x="88" y="15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7" y="15"/>
                    <a:pt x="191" y="20"/>
                    <a:pt x="191" y="2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102"/>
                    <a:pt x="187" y="106"/>
                    <a:pt x="182" y="106"/>
                  </a:cubicBezTo>
                  <a:close/>
                  <a:moveTo>
                    <a:pt x="88" y="19"/>
                  </a:moveTo>
                  <a:cubicBezTo>
                    <a:pt x="85" y="19"/>
                    <a:pt x="83" y="22"/>
                    <a:pt x="83" y="2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9"/>
                    <a:pt x="85" y="102"/>
                    <a:pt x="88" y="102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5" y="102"/>
                    <a:pt x="187" y="99"/>
                    <a:pt x="187" y="9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2"/>
                    <a:pt x="185" y="19"/>
                    <a:pt x="182" y="19"/>
                  </a:cubicBezTo>
                  <a:lnTo>
                    <a:pt x="88" y="19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76" name="desktop" title="a desktop PC">
              <a:extLst>
                <a:ext uri="{FF2B5EF4-FFF2-40B4-BE49-F238E27FC236}">
                  <a16:creationId xmlns:a16="http://schemas.microsoft.com/office/drawing/2014/main" id="{DE75D02C-FF95-4CA5-83AC-10DFA05860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75888" y="5949848"/>
              <a:ext cx="257780" cy="253572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C2503F0-0843-4A8C-9E16-57AFFD84A5D9}"/>
                </a:ext>
              </a:extLst>
            </p:cNvPr>
            <p:cNvSpPr txBox="1"/>
            <p:nvPr/>
          </p:nvSpPr>
          <p:spPr>
            <a:xfrm>
              <a:off x="5942217" y="5641135"/>
              <a:ext cx="501566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Video Conf</a:t>
              </a:r>
            </a:p>
          </p:txBody>
        </p:sp>
        <p:sp>
          <p:nvSpPr>
            <p:cNvPr id="178" name="desktop" title="a desktop PC">
              <a:extLst>
                <a:ext uri="{FF2B5EF4-FFF2-40B4-BE49-F238E27FC236}">
                  <a16:creationId xmlns:a16="http://schemas.microsoft.com/office/drawing/2014/main" id="{B33F0B71-FD89-4DF1-8235-DC8B6B810B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36764" y="5949849"/>
              <a:ext cx="257778" cy="253570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249AB9-21A3-466A-A631-0A407C4624E8}"/>
                </a:ext>
              </a:extLst>
            </p:cNvPr>
            <p:cNvSpPr txBox="1"/>
            <p:nvPr/>
          </p:nvSpPr>
          <p:spPr>
            <a:xfrm>
              <a:off x="6679208" y="5742297"/>
              <a:ext cx="501566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Scanner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F4599A2-48F2-4DA6-83BD-A6180DFF310B}"/>
                </a:ext>
              </a:extLst>
            </p:cNvPr>
            <p:cNvSpPr txBox="1"/>
            <p:nvPr/>
          </p:nvSpPr>
          <p:spPr>
            <a:xfrm>
              <a:off x="5057172" y="5742690"/>
              <a:ext cx="501566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Phones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88BA11CA-B071-4F92-906A-2761C3B6A834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2814695"/>
              <a:ext cx="1" cy="12908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F093F03-DD69-4EE4-BFF7-D0AEF85B6877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3364722"/>
              <a:ext cx="1" cy="12908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F5177AA-F5D6-4678-9B48-D8F8A9AAF334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99" y="4869647"/>
              <a:ext cx="0" cy="96545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70867C8-0294-47FD-B6FE-58509290A417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99" y="4869647"/>
              <a:ext cx="346539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9CE3E26-4D58-4D7D-93B2-804707127258}"/>
                </a:ext>
              </a:extLst>
            </p:cNvPr>
            <p:cNvSpPr txBox="1"/>
            <p:nvPr/>
          </p:nvSpPr>
          <p:spPr>
            <a:xfrm>
              <a:off x="3080468" y="5631890"/>
              <a:ext cx="694335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MFP/ Network Printers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9E1CF68-498B-4DD3-8F36-2E0B1463F836}"/>
                </a:ext>
              </a:extLst>
            </p:cNvPr>
            <p:cNvCxnSpPr>
              <a:cxnSpLocks/>
            </p:cNvCxnSpPr>
            <p:nvPr/>
          </p:nvCxnSpPr>
          <p:spPr>
            <a:xfrm>
              <a:off x="2311007" y="5095719"/>
              <a:ext cx="0" cy="78478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 39">
              <a:extLst>
                <a:ext uri="{FF2B5EF4-FFF2-40B4-BE49-F238E27FC236}">
                  <a16:creationId xmlns:a16="http://schemas.microsoft.com/office/drawing/2014/main" id="{81172252-ABE1-4C69-8767-AB0AFBA5C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6164" y="5944452"/>
              <a:ext cx="209686" cy="264364"/>
            </a:xfrm>
            <a:custGeom>
              <a:avLst/>
              <a:gdLst>
                <a:gd name="T0" fmla="*/ 0 w 201"/>
                <a:gd name="T1" fmla="*/ 2 h 253"/>
                <a:gd name="T2" fmla="*/ 201 w 201"/>
                <a:gd name="T3" fmla="*/ 251 h 253"/>
                <a:gd name="T4" fmla="*/ 197 w 201"/>
                <a:gd name="T5" fmla="*/ 4 h 253"/>
                <a:gd name="T6" fmla="*/ 16 w 201"/>
                <a:gd name="T7" fmla="*/ 239 h 253"/>
                <a:gd name="T8" fmla="*/ 20 w 201"/>
                <a:gd name="T9" fmla="*/ 167 h 253"/>
                <a:gd name="T10" fmla="*/ 11 w 201"/>
                <a:gd name="T11" fmla="*/ 24 h 253"/>
                <a:gd name="T12" fmla="*/ 67 w 201"/>
                <a:gd name="T13" fmla="*/ 79 h 253"/>
                <a:gd name="T14" fmla="*/ 62 w 201"/>
                <a:gd name="T15" fmla="*/ 167 h 253"/>
                <a:gd name="T16" fmla="*/ 16 w 201"/>
                <a:gd name="T17" fmla="*/ 171 h 253"/>
                <a:gd name="T18" fmla="*/ 62 w 201"/>
                <a:gd name="T19" fmla="*/ 235 h 253"/>
                <a:gd name="T20" fmla="*/ 52 w 201"/>
                <a:gd name="T21" fmla="*/ 171 h 253"/>
                <a:gd name="T22" fmla="*/ 61 w 201"/>
                <a:gd name="T23" fmla="*/ 84 h 253"/>
                <a:gd name="T24" fmla="*/ 16 w 201"/>
                <a:gd name="T25" fmla="*/ 20 h 253"/>
                <a:gd name="T26" fmla="*/ 22 w 201"/>
                <a:gd name="T27" fmla="*/ 84 h 253"/>
                <a:gd name="T28" fmla="*/ 16 w 201"/>
                <a:gd name="T29" fmla="*/ 171 h 253"/>
                <a:gd name="T30" fmla="*/ 150 w 201"/>
                <a:gd name="T31" fmla="*/ 212 h 253"/>
                <a:gd name="T32" fmla="*/ 179 w 201"/>
                <a:gd name="T33" fmla="*/ 230 h 253"/>
                <a:gd name="T34" fmla="*/ 175 w 201"/>
                <a:gd name="T35" fmla="*/ 214 h 253"/>
                <a:gd name="T36" fmla="*/ 122 w 201"/>
                <a:gd name="T37" fmla="*/ 232 h 253"/>
                <a:gd name="T38" fmla="*/ 147 w 201"/>
                <a:gd name="T39" fmla="*/ 210 h 253"/>
                <a:gd name="T40" fmla="*/ 124 w 201"/>
                <a:gd name="T41" fmla="*/ 228 h 253"/>
                <a:gd name="T42" fmla="*/ 124 w 201"/>
                <a:gd name="T43" fmla="*/ 228 h 253"/>
                <a:gd name="T44" fmla="*/ 91 w 201"/>
                <a:gd name="T45" fmla="*/ 212 h 253"/>
                <a:gd name="T46" fmla="*/ 120 w 201"/>
                <a:gd name="T47" fmla="*/ 230 h 253"/>
                <a:gd name="T48" fmla="*/ 116 w 201"/>
                <a:gd name="T49" fmla="*/ 214 h 253"/>
                <a:gd name="T50" fmla="*/ 152 w 201"/>
                <a:gd name="T51" fmla="*/ 210 h 253"/>
                <a:gd name="T52" fmla="*/ 177 w 201"/>
                <a:gd name="T53" fmla="*/ 189 h 253"/>
                <a:gd name="T54" fmla="*/ 154 w 201"/>
                <a:gd name="T55" fmla="*/ 206 h 253"/>
                <a:gd name="T56" fmla="*/ 154 w 201"/>
                <a:gd name="T57" fmla="*/ 206 h 253"/>
                <a:gd name="T58" fmla="*/ 120 w 201"/>
                <a:gd name="T59" fmla="*/ 191 h 253"/>
                <a:gd name="T60" fmla="*/ 149 w 201"/>
                <a:gd name="T61" fmla="*/ 208 h 253"/>
                <a:gd name="T62" fmla="*/ 145 w 201"/>
                <a:gd name="T63" fmla="*/ 193 h 253"/>
                <a:gd name="T64" fmla="*/ 93 w 201"/>
                <a:gd name="T65" fmla="*/ 210 h 253"/>
                <a:gd name="T66" fmla="*/ 118 w 201"/>
                <a:gd name="T67" fmla="*/ 189 h 253"/>
                <a:gd name="T68" fmla="*/ 95 w 201"/>
                <a:gd name="T69" fmla="*/ 206 h 253"/>
                <a:gd name="T70" fmla="*/ 95 w 201"/>
                <a:gd name="T71" fmla="*/ 206 h 253"/>
                <a:gd name="T72" fmla="*/ 150 w 201"/>
                <a:gd name="T73" fmla="*/ 169 h 253"/>
                <a:gd name="T74" fmla="*/ 179 w 201"/>
                <a:gd name="T75" fmla="*/ 186 h 253"/>
                <a:gd name="T76" fmla="*/ 175 w 201"/>
                <a:gd name="T77" fmla="*/ 171 h 253"/>
                <a:gd name="T78" fmla="*/ 122 w 201"/>
                <a:gd name="T79" fmla="*/ 188 h 253"/>
                <a:gd name="T80" fmla="*/ 147 w 201"/>
                <a:gd name="T81" fmla="*/ 167 h 253"/>
                <a:gd name="T82" fmla="*/ 124 w 201"/>
                <a:gd name="T83" fmla="*/ 184 h 253"/>
                <a:gd name="T84" fmla="*/ 124 w 201"/>
                <a:gd name="T85" fmla="*/ 184 h 253"/>
                <a:gd name="T86" fmla="*/ 91 w 201"/>
                <a:gd name="T87" fmla="*/ 169 h 253"/>
                <a:gd name="T88" fmla="*/ 120 w 201"/>
                <a:gd name="T89" fmla="*/ 186 h 253"/>
                <a:gd name="T90" fmla="*/ 116 w 201"/>
                <a:gd name="T91" fmla="*/ 171 h 253"/>
                <a:gd name="T92" fmla="*/ 152 w 201"/>
                <a:gd name="T93" fmla="*/ 166 h 253"/>
                <a:gd name="T94" fmla="*/ 177 w 201"/>
                <a:gd name="T95" fmla="*/ 153 h 253"/>
                <a:gd name="T96" fmla="*/ 154 w 201"/>
                <a:gd name="T97" fmla="*/ 162 h 253"/>
                <a:gd name="T98" fmla="*/ 154 w 201"/>
                <a:gd name="T99" fmla="*/ 162 h 253"/>
                <a:gd name="T100" fmla="*/ 120 w 201"/>
                <a:gd name="T101" fmla="*/ 155 h 253"/>
                <a:gd name="T102" fmla="*/ 149 w 201"/>
                <a:gd name="T103" fmla="*/ 164 h 253"/>
                <a:gd name="T104" fmla="*/ 145 w 201"/>
                <a:gd name="T105" fmla="*/ 157 h 253"/>
                <a:gd name="T106" fmla="*/ 93 w 201"/>
                <a:gd name="T107" fmla="*/ 166 h 253"/>
                <a:gd name="T108" fmla="*/ 118 w 201"/>
                <a:gd name="T109" fmla="*/ 153 h 253"/>
                <a:gd name="T110" fmla="*/ 95 w 201"/>
                <a:gd name="T111" fmla="*/ 162 h 253"/>
                <a:gd name="T112" fmla="*/ 95 w 201"/>
                <a:gd name="T113" fmla="*/ 162 h 253"/>
                <a:gd name="T114" fmla="*/ 79 w 201"/>
                <a:gd name="T115" fmla="*/ 26 h 253"/>
                <a:gd name="T116" fmla="*/ 191 w 201"/>
                <a:gd name="T117" fmla="*/ 96 h 253"/>
                <a:gd name="T118" fmla="*/ 83 w 201"/>
                <a:gd name="T119" fmla="*/ 96 h 253"/>
                <a:gd name="T120" fmla="*/ 187 w 201"/>
                <a:gd name="T121" fmla="*/ 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253">
                  <a:moveTo>
                    <a:pt x="199" y="253"/>
                  </a:moveTo>
                  <a:cubicBezTo>
                    <a:pt x="2" y="253"/>
                    <a:pt x="2" y="253"/>
                    <a:pt x="2" y="253"/>
                  </a:cubicBezTo>
                  <a:cubicBezTo>
                    <a:pt x="1" y="253"/>
                    <a:pt x="0" y="252"/>
                    <a:pt x="0" y="2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0" y="0"/>
                    <a:pt x="201" y="1"/>
                    <a:pt x="201" y="2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201" y="252"/>
                    <a:pt x="200" y="253"/>
                    <a:pt x="199" y="253"/>
                  </a:cubicBezTo>
                  <a:close/>
                  <a:moveTo>
                    <a:pt x="4" y="249"/>
                  </a:moveTo>
                  <a:cubicBezTo>
                    <a:pt x="197" y="249"/>
                    <a:pt x="197" y="249"/>
                    <a:pt x="197" y="249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9"/>
                  </a:lnTo>
                  <a:close/>
                  <a:moveTo>
                    <a:pt x="62" y="239"/>
                  </a:moveTo>
                  <a:cubicBezTo>
                    <a:pt x="16" y="239"/>
                    <a:pt x="16" y="239"/>
                    <a:pt x="16" y="239"/>
                  </a:cubicBezTo>
                  <a:cubicBezTo>
                    <a:pt x="13" y="239"/>
                    <a:pt x="11" y="236"/>
                    <a:pt x="11" y="231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11" y="171"/>
                    <a:pt x="13" y="167"/>
                    <a:pt x="16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3" y="88"/>
                    <a:pt x="11" y="84"/>
                    <a:pt x="11" y="7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0"/>
                    <a:pt x="13" y="16"/>
                    <a:pt x="16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4" y="16"/>
                    <a:pt x="67" y="20"/>
                    <a:pt x="67" y="2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84"/>
                    <a:pt x="64" y="88"/>
                    <a:pt x="61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5" y="167"/>
                    <a:pt x="67" y="171"/>
                    <a:pt x="67" y="176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6"/>
                    <a:pt x="65" y="239"/>
                    <a:pt x="62" y="239"/>
                  </a:cubicBezTo>
                  <a:close/>
                  <a:moveTo>
                    <a:pt x="16" y="171"/>
                  </a:moveTo>
                  <a:cubicBezTo>
                    <a:pt x="16" y="172"/>
                    <a:pt x="15" y="173"/>
                    <a:pt x="15" y="176"/>
                  </a:cubicBezTo>
                  <a:cubicBezTo>
                    <a:pt x="15" y="231"/>
                    <a:pt x="15" y="231"/>
                    <a:pt x="15" y="231"/>
                  </a:cubicBezTo>
                  <a:cubicBezTo>
                    <a:pt x="15" y="234"/>
                    <a:pt x="16" y="235"/>
                    <a:pt x="16" y="235"/>
                  </a:cubicBezTo>
                  <a:cubicBezTo>
                    <a:pt x="62" y="235"/>
                    <a:pt x="62" y="235"/>
                    <a:pt x="62" y="235"/>
                  </a:cubicBezTo>
                  <a:cubicBezTo>
                    <a:pt x="62" y="235"/>
                    <a:pt x="63" y="234"/>
                    <a:pt x="63" y="23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1" y="171"/>
                    <a:pt x="50" y="171"/>
                    <a:pt x="50" y="169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1" y="84"/>
                    <a:pt x="52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4"/>
                    <a:pt x="63" y="82"/>
                    <a:pt x="63" y="7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2"/>
                    <a:pt x="62" y="20"/>
                    <a:pt x="61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82"/>
                    <a:pt x="16" y="84"/>
                    <a:pt x="16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4" y="85"/>
                    <a:pt x="24" y="86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24" y="171"/>
                    <a:pt x="23" y="171"/>
                    <a:pt x="22" y="171"/>
                  </a:cubicBezTo>
                  <a:lnTo>
                    <a:pt x="16" y="171"/>
                  </a:lnTo>
                  <a:close/>
                  <a:moveTo>
                    <a:pt x="177" y="232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51" y="232"/>
                    <a:pt x="150" y="231"/>
                    <a:pt x="150" y="230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50" y="211"/>
                    <a:pt x="151" y="210"/>
                    <a:pt x="152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8" y="210"/>
                    <a:pt x="179" y="211"/>
                    <a:pt x="179" y="212"/>
                  </a:cubicBezTo>
                  <a:cubicBezTo>
                    <a:pt x="179" y="230"/>
                    <a:pt x="179" y="230"/>
                    <a:pt x="179" y="230"/>
                  </a:cubicBezTo>
                  <a:cubicBezTo>
                    <a:pt x="179" y="231"/>
                    <a:pt x="178" y="232"/>
                    <a:pt x="177" y="232"/>
                  </a:cubicBezTo>
                  <a:close/>
                  <a:moveTo>
                    <a:pt x="154" y="228"/>
                  </a:moveTo>
                  <a:cubicBezTo>
                    <a:pt x="175" y="228"/>
                    <a:pt x="175" y="228"/>
                    <a:pt x="175" y="228"/>
                  </a:cubicBezTo>
                  <a:cubicBezTo>
                    <a:pt x="175" y="214"/>
                    <a:pt x="175" y="214"/>
                    <a:pt x="175" y="214"/>
                  </a:cubicBezTo>
                  <a:cubicBezTo>
                    <a:pt x="154" y="214"/>
                    <a:pt x="154" y="214"/>
                    <a:pt x="154" y="214"/>
                  </a:cubicBezTo>
                  <a:lnTo>
                    <a:pt x="154" y="228"/>
                  </a:lnTo>
                  <a:close/>
                  <a:moveTo>
                    <a:pt x="147" y="232"/>
                  </a:moveTo>
                  <a:cubicBezTo>
                    <a:pt x="122" y="232"/>
                    <a:pt x="122" y="232"/>
                    <a:pt x="122" y="232"/>
                  </a:cubicBezTo>
                  <a:cubicBezTo>
                    <a:pt x="121" y="232"/>
                    <a:pt x="120" y="231"/>
                    <a:pt x="120" y="230"/>
                  </a:cubicBezTo>
                  <a:cubicBezTo>
                    <a:pt x="120" y="212"/>
                    <a:pt x="120" y="212"/>
                    <a:pt x="120" y="212"/>
                  </a:cubicBezTo>
                  <a:cubicBezTo>
                    <a:pt x="120" y="211"/>
                    <a:pt x="121" y="210"/>
                    <a:pt x="122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8" y="210"/>
                    <a:pt x="149" y="211"/>
                    <a:pt x="149" y="212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49" y="231"/>
                    <a:pt x="148" y="232"/>
                    <a:pt x="147" y="232"/>
                  </a:cubicBezTo>
                  <a:close/>
                  <a:moveTo>
                    <a:pt x="124" y="228"/>
                  </a:moveTo>
                  <a:cubicBezTo>
                    <a:pt x="145" y="228"/>
                    <a:pt x="145" y="228"/>
                    <a:pt x="145" y="228"/>
                  </a:cubicBezTo>
                  <a:cubicBezTo>
                    <a:pt x="145" y="214"/>
                    <a:pt x="145" y="214"/>
                    <a:pt x="145" y="214"/>
                  </a:cubicBezTo>
                  <a:cubicBezTo>
                    <a:pt x="124" y="214"/>
                    <a:pt x="124" y="214"/>
                    <a:pt x="124" y="214"/>
                  </a:cubicBezTo>
                  <a:lnTo>
                    <a:pt x="124" y="228"/>
                  </a:lnTo>
                  <a:close/>
                  <a:moveTo>
                    <a:pt x="118" y="232"/>
                  </a:moveTo>
                  <a:cubicBezTo>
                    <a:pt x="93" y="232"/>
                    <a:pt x="93" y="232"/>
                    <a:pt x="93" y="232"/>
                  </a:cubicBezTo>
                  <a:cubicBezTo>
                    <a:pt x="92" y="232"/>
                    <a:pt x="91" y="231"/>
                    <a:pt x="91" y="230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211"/>
                    <a:pt x="92" y="210"/>
                    <a:pt x="93" y="210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19" y="210"/>
                    <a:pt x="120" y="211"/>
                    <a:pt x="120" y="212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31"/>
                    <a:pt x="119" y="232"/>
                    <a:pt x="118" y="232"/>
                  </a:cubicBezTo>
                  <a:close/>
                  <a:moveTo>
                    <a:pt x="95" y="228"/>
                  </a:moveTo>
                  <a:cubicBezTo>
                    <a:pt x="116" y="228"/>
                    <a:pt x="116" y="228"/>
                    <a:pt x="116" y="228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95" y="214"/>
                    <a:pt x="95" y="214"/>
                    <a:pt x="95" y="214"/>
                  </a:cubicBezTo>
                  <a:lnTo>
                    <a:pt x="95" y="228"/>
                  </a:lnTo>
                  <a:close/>
                  <a:moveTo>
                    <a:pt x="177" y="210"/>
                  </a:moveTo>
                  <a:cubicBezTo>
                    <a:pt x="152" y="210"/>
                    <a:pt x="152" y="210"/>
                    <a:pt x="152" y="210"/>
                  </a:cubicBezTo>
                  <a:cubicBezTo>
                    <a:pt x="151" y="210"/>
                    <a:pt x="150" y="209"/>
                    <a:pt x="150" y="208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50" y="190"/>
                    <a:pt x="151" y="189"/>
                    <a:pt x="152" y="189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78" y="189"/>
                    <a:pt x="179" y="190"/>
                    <a:pt x="179" y="191"/>
                  </a:cubicBezTo>
                  <a:cubicBezTo>
                    <a:pt x="179" y="208"/>
                    <a:pt x="179" y="208"/>
                    <a:pt x="179" y="208"/>
                  </a:cubicBezTo>
                  <a:cubicBezTo>
                    <a:pt x="179" y="209"/>
                    <a:pt x="178" y="210"/>
                    <a:pt x="177" y="210"/>
                  </a:cubicBezTo>
                  <a:close/>
                  <a:moveTo>
                    <a:pt x="154" y="206"/>
                  </a:moveTo>
                  <a:cubicBezTo>
                    <a:pt x="175" y="206"/>
                    <a:pt x="175" y="206"/>
                    <a:pt x="175" y="206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54" y="193"/>
                    <a:pt x="154" y="193"/>
                    <a:pt x="154" y="193"/>
                  </a:cubicBezTo>
                  <a:lnTo>
                    <a:pt x="154" y="206"/>
                  </a:lnTo>
                  <a:close/>
                  <a:moveTo>
                    <a:pt x="147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1" y="210"/>
                    <a:pt x="120" y="209"/>
                    <a:pt x="120" y="208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20" y="190"/>
                    <a:pt x="121" y="189"/>
                    <a:pt x="122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8" y="189"/>
                    <a:pt x="149" y="190"/>
                    <a:pt x="149" y="191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9" y="209"/>
                    <a:pt x="148" y="210"/>
                    <a:pt x="147" y="210"/>
                  </a:cubicBezTo>
                  <a:close/>
                  <a:moveTo>
                    <a:pt x="124" y="206"/>
                  </a:moveTo>
                  <a:cubicBezTo>
                    <a:pt x="145" y="206"/>
                    <a:pt x="145" y="206"/>
                    <a:pt x="145" y="206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24" y="193"/>
                    <a:pt x="124" y="193"/>
                    <a:pt x="124" y="193"/>
                  </a:cubicBezTo>
                  <a:lnTo>
                    <a:pt x="124" y="206"/>
                  </a:lnTo>
                  <a:close/>
                  <a:moveTo>
                    <a:pt x="118" y="210"/>
                  </a:moveTo>
                  <a:cubicBezTo>
                    <a:pt x="93" y="210"/>
                    <a:pt x="93" y="210"/>
                    <a:pt x="93" y="210"/>
                  </a:cubicBezTo>
                  <a:cubicBezTo>
                    <a:pt x="92" y="210"/>
                    <a:pt x="91" y="209"/>
                    <a:pt x="91" y="208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91" y="190"/>
                    <a:pt x="92" y="189"/>
                    <a:pt x="93" y="189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9" y="189"/>
                    <a:pt x="120" y="190"/>
                    <a:pt x="120" y="191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19" y="210"/>
                    <a:pt x="118" y="210"/>
                  </a:cubicBezTo>
                  <a:close/>
                  <a:moveTo>
                    <a:pt x="95" y="206"/>
                  </a:moveTo>
                  <a:cubicBezTo>
                    <a:pt x="116" y="206"/>
                    <a:pt x="116" y="206"/>
                    <a:pt x="116" y="206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95" y="193"/>
                    <a:pt x="95" y="193"/>
                    <a:pt x="95" y="193"/>
                  </a:cubicBezTo>
                  <a:lnTo>
                    <a:pt x="95" y="206"/>
                  </a:lnTo>
                  <a:close/>
                  <a:moveTo>
                    <a:pt x="177" y="188"/>
                  </a:moveTo>
                  <a:cubicBezTo>
                    <a:pt x="152" y="188"/>
                    <a:pt x="152" y="188"/>
                    <a:pt x="152" y="188"/>
                  </a:cubicBezTo>
                  <a:cubicBezTo>
                    <a:pt x="151" y="188"/>
                    <a:pt x="150" y="187"/>
                    <a:pt x="150" y="186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0" y="168"/>
                    <a:pt x="151" y="167"/>
                    <a:pt x="152" y="167"/>
                  </a:cubicBezTo>
                  <a:cubicBezTo>
                    <a:pt x="177" y="167"/>
                    <a:pt x="177" y="167"/>
                    <a:pt x="177" y="167"/>
                  </a:cubicBezTo>
                  <a:cubicBezTo>
                    <a:pt x="178" y="167"/>
                    <a:pt x="179" y="168"/>
                    <a:pt x="179" y="169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9" y="187"/>
                    <a:pt x="178" y="188"/>
                    <a:pt x="177" y="188"/>
                  </a:cubicBezTo>
                  <a:close/>
                  <a:moveTo>
                    <a:pt x="154" y="184"/>
                  </a:moveTo>
                  <a:cubicBezTo>
                    <a:pt x="175" y="184"/>
                    <a:pt x="175" y="184"/>
                    <a:pt x="175" y="184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54" y="171"/>
                    <a:pt x="154" y="171"/>
                    <a:pt x="154" y="171"/>
                  </a:cubicBezTo>
                  <a:lnTo>
                    <a:pt x="154" y="184"/>
                  </a:lnTo>
                  <a:close/>
                  <a:moveTo>
                    <a:pt x="147" y="188"/>
                  </a:moveTo>
                  <a:cubicBezTo>
                    <a:pt x="122" y="188"/>
                    <a:pt x="122" y="188"/>
                    <a:pt x="122" y="188"/>
                  </a:cubicBezTo>
                  <a:cubicBezTo>
                    <a:pt x="121" y="188"/>
                    <a:pt x="120" y="187"/>
                    <a:pt x="120" y="186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0" y="168"/>
                    <a:pt x="121" y="167"/>
                    <a:pt x="122" y="167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8" y="167"/>
                    <a:pt x="149" y="168"/>
                    <a:pt x="149" y="169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149" y="187"/>
                    <a:pt x="148" y="188"/>
                    <a:pt x="147" y="188"/>
                  </a:cubicBezTo>
                  <a:close/>
                  <a:moveTo>
                    <a:pt x="124" y="184"/>
                  </a:moveTo>
                  <a:cubicBezTo>
                    <a:pt x="145" y="184"/>
                    <a:pt x="145" y="184"/>
                    <a:pt x="145" y="184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24" y="171"/>
                    <a:pt x="124" y="171"/>
                    <a:pt x="124" y="171"/>
                  </a:cubicBezTo>
                  <a:lnTo>
                    <a:pt x="124" y="184"/>
                  </a:lnTo>
                  <a:close/>
                  <a:moveTo>
                    <a:pt x="118" y="188"/>
                  </a:moveTo>
                  <a:cubicBezTo>
                    <a:pt x="93" y="188"/>
                    <a:pt x="93" y="188"/>
                    <a:pt x="93" y="188"/>
                  </a:cubicBezTo>
                  <a:cubicBezTo>
                    <a:pt x="92" y="188"/>
                    <a:pt x="91" y="187"/>
                    <a:pt x="91" y="186"/>
                  </a:cubicBezTo>
                  <a:cubicBezTo>
                    <a:pt x="91" y="169"/>
                    <a:pt x="91" y="169"/>
                    <a:pt x="91" y="169"/>
                  </a:cubicBezTo>
                  <a:cubicBezTo>
                    <a:pt x="91" y="168"/>
                    <a:pt x="92" y="167"/>
                    <a:pt x="93" y="167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9" y="167"/>
                    <a:pt x="120" y="168"/>
                    <a:pt x="120" y="169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7"/>
                    <a:pt x="119" y="188"/>
                    <a:pt x="118" y="188"/>
                  </a:cubicBezTo>
                  <a:close/>
                  <a:moveTo>
                    <a:pt x="95" y="184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95" y="171"/>
                    <a:pt x="95" y="171"/>
                    <a:pt x="95" y="171"/>
                  </a:cubicBezTo>
                  <a:lnTo>
                    <a:pt x="95" y="184"/>
                  </a:lnTo>
                  <a:close/>
                  <a:moveTo>
                    <a:pt x="177" y="166"/>
                  </a:moveTo>
                  <a:cubicBezTo>
                    <a:pt x="152" y="166"/>
                    <a:pt x="152" y="166"/>
                    <a:pt x="152" y="166"/>
                  </a:cubicBezTo>
                  <a:cubicBezTo>
                    <a:pt x="151" y="166"/>
                    <a:pt x="150" y="165"/>
                    <a:pt x="150" y="164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0" y="154"/>
                    <a:pt x="151" y="153"/>
                    <a:pt x="152" y="153"/>
                  </a:cubicBezTo>
                  <a:cubicBezTo>
                    <a:pt x="177" y="153"/>
                    <a:pt x="177" y="153"/>
                    <a:pt x="177" y="153"/>
                  </a:cubicBezTo>
                  <a:cubicBezTo>
                    <a:pt x="178" y="153"/>
                    <a:pt x="179" y="154"/>
                    <a:pt x="179" y="155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165"/>
                    <a:pt x="178" y="166"/>
                    <a:pt x="177" y="166"/>
                  </a:cubicBezTo>
                  <a:close/>
                  <a:moveTo>
                    <a:pt x="154" y="162"/>
                  </a:moveTo>
                  <a:cubicBezTo>
                    <a:pt x="175" y="162"/>
                    <a:pt x="175" y="162"/>
                    <a:pt x="175" y="162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54" y="157"/>
                    <a:pt x="154" y="157"/>
                    <a:pt x="154" y="157"/>
                  </a:cubicBezTo>
                  <a:lnTo>
                    <a:pt x="154" y="162"/>
                  </a:lnTo>
                  <a:close/>
                  <a:moveTo>
                    <a:pt x="147" y="166"/>
                  </a:moveTo>
                  <a:cubicBezTo>
                    <a:pt x="122" y="166"/>
                    <a:pt x="122" y="166"/>
                    <a:pt x="122" y="166"/>
                  </a:cubicBezTo>
                  <a:cubicBezTo>
                    <a:pt x="121" y="166"/>
                    <a:pt x="120" y="165"/>
                    <a:pt x="120" y="164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54"/>
                    <a:pt x="121" y="153"/>
                    <a:pt x="122" y="153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48" y="153"/>
                    <a:pt x="149" y="154"/>
                    <a:pt x="149" y="155"/>
                  </a:cubicBezTo>
                  <a:cubicBezTo>
                    <a:pt x="149" y="164"/>
                    <a:pt x="149" y="164"/>
                    <a:pt x="149" y="164"/>
                  </a:cubicBezTo>
                  <a:cubicBezTo>
                    <a:pt x="149" y="165"/>
                    <a:pt x="148" y="166"/>
                    <a:pt x="147" y="166"/>
                  </a:cubicBezTo>
                  <a:close/>
                  <a:moveTo>
                    <a:pt x="124" y="162"/>
                  </a:moveTo>
                  <a:cubicBezTo>
                    <a:pt x="145" y="162"/>
                    <a:pt x="145" y="162"/>
                    <a:pt x="145" y="162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24" y="157"/>
                    <a:pt x="124" y="157"/>
                    <a:pt x="124" y="157"/>
                  </a:cubicBezTo>
                  <a:lnTo>
                    <a:pt x="124" y="162"/>
                  </a:lnTo>
                  <a:close/>
                  <a:moveTo>
                    <a:pt x="118" y="166"/>
                  </a:moveTo>
                  <a:cubicBezTo>
                    <a:pt x="93" y="166"/>
                    <a:pt x="93" y="166"/>
                    <a:pt x="93" y="166"/>
                  </a:cubicBezTo>
                  <a:cubicBezTo>
                    <a:pt x="92" y="166"/>
                    <a:pt x="91" y="165"/>
                    <a:pt x="91" y="16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3" y="153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19" y="153"/>
                    <a:pt x="120" y="154"/>
                    <a:pt x="120" y="155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0" y="165"/>
                    <a:pt x="119" y="166"/>
                    <a:pt x="118" y="166"/>
                  </a:cubicBezTo>
                  <a:close/>
                  <a:moveTo>
                    <a:pt x="95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95" y="157"/>
                    <a:pt x="95" y="157"/>
                    <a:pt x="95" y="157"/>
                  </a:cubicBezTo>
                  <a:lnTo>
                    <a:pt x="95" y="162"/>
                  </a:lnTo>
                  <a:close/>
                  <a:moveTo>
                    <a:pt x="182" y="106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83" y="106"/>
                    <a:pt x="79" y="102"/>
                    <a:pt x="79" y="9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0"/>
                    <a:pt x="83" y="15"/>
                    <a:pt x="88" y="15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7" y="15"/>
                    <a:pt x="191" y="20"/>
                    <a:pt x="191" y="2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102"/>
                    <a:pt x="187" y="106"/>
                    <a:pt x="182" y="106"/>
                  </a:cubicBezTo>
                  <a:close/>
                  <a:moveTo>
                    <a:pt x="88" y="19"/>
                  </a:moveTo>
                  <a:cubicBezTo>
                    <a:pt x="85" y="19"/>
                    <a:pt x="83" y="22"/>
                    <a:pt x="83" y="2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9"/>
                    <a:pt x="85" y="102"/>
                    <a:pt x="88" y="102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5" y="102"/>
                    <a:pt x="187" y="99"/>
                    <a:pt x="187" y="9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2"/>
                    <a:pt x="185" y="19"/>
                    <a:pt x="182" y="19"/>
                  </a:cubicBezTo>
                  <a:lnTo>
                    <a:pt x="88" y="19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88" name="desktop" title="a desktop PC">
              <a:extLst>
                <a:ext uri="{FF2B5EF4-FFF2-40B4-BE49-F238E27FC236}">
                  <a16:creationId xmlns:a16="http://schemas.microsoft.com/office/drawing/2014/main" id="{CAD1A43A-0F42-4ACC-9BC9-2F4077019FD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7178" y="5949848"/>
              <a:ext cx="257780" cy="253572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B6E7309-85BD-4FA1-9EAD-0F6DC682947F}"/>
                </a:ext>
              </a:extLst>
            </p:cNvPr>
            <p:cNvCxnSpPr>
              <a:cxnSpLocks/>
            </p:cNvCxnSpPr>
            <p:nvPr/>
          </p:nvCxnSpPr>
          <p:spPr>
            <a:xfrm>
              <a:off x="1329646" y="5095719"/>
              <a:ext cx="0" cy="769563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A00E022A-EE50-4A01-A505-0F1933926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62974" y="5916752"/>
              <a:ext cx="298302" cy="298302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3D8532AA-B9A1-44D8-A52F-863DD5ACA033}"/>
                </a:ext>
              </a:extLst>
            </p:cNvPr>
            <p:cNvSpPr txBox="1"/>
            <p:nvPr/>
          </p:nvSpPr>
          <p:spPr>
            <a:xfrm>
              <a:off x="1188115" y="5749477"/>
              <a:ext cx="291535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PC</a:t>
              </a: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7FB0888-8461-4785-B80D-D578DFE07577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99" y="5589869"/>
              <a:ext cx="78143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F769BAA-3D02-4780-ACF2-61AAFDB4A502}"/>
                </a:ext>
              </a:extLst>
            </p:cNvPr>
            <p:cNvCxnSpPr>
              <a:cxnSpLocks/>
            </p:cNvCxnSpPr>
            <p:nvPr/>
          </p:nvCxnSpPr>
          <p:spPr>
            <a:xfrm>
              <a:off x="1789933" y="5599102"/>
              <a:ext cx="0" cy="236002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D5C65FA0-5468-4FEE-A9C0-C88483A6826F}"/>
                </a:ext>
              </a:extLst>
            </p:cNvPr>
            <p:cNvSpPr txBox="1"/>
            <p:nvPr/>
          </p:nvSpPr>
          <p:spPr>
            <a:xfrm>
              <a:off x="1539443" y="5638677"/>
              <a:ext cx="501566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Soft Phones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43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changing ideas in the boardroom">
            <a:extLst>
              <a:ext uri="{FF2B5EF4-FFF2-40B4-BE49-F238E27FC236}">
                <a16:creationId xmlns:a16="http://schemas.microsoft.com/office/drawing/2014/main" id="{10A9461B-2DD9-4591-8D3C-84929F3500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1945"/>
            <a:ext cx="4183763" cy="2792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1 – Kickoff Meeting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6996266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5935926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6980932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3911407" y="1338957"/>
            <a:ext cx="2012668" cy="8184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SoW signed</a:t>
            </a:r>
            <a:endParaRPr lang="en-IL" sz="1400" b="1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6061838" y="2434381"/>
            <a:ext cx="1896711" cy="5497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Set </a:t>
            </a:r>
            <a:r>
              <a:rPr lang="en-US" sz="1400" b="1" dirty="0" err="1"/>
              <a:t>KoM</a:t>
            </a:r>
            <a:r>
              <a:rPr lang="en-US" sz="1400" b="1" dirty="0"/>
              <a:t>, allocate participates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6067574" y="4364189"/>
            <a:ext cx="1896711" cy="5493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Project  - Green Light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6061838" y="3399471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KOM</a:t>
            </a:r>
            <a:endParaRPr lang="en-IL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3440202" y="3394533"/>
            <a:ext cx="1893955" cy="5493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Prepare working Env.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2981792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12073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KoM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date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KoM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scope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Project introduced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Process reviewed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3632482"/>
            <a:ext cx="2671074" cy="19233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KoM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completed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Teams introduction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Agreed Project scope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Agreed timeline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Review deployment steps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Map teams Roles &amp; Responsibilities</a:t>
            </a:r>
            <a:r>
              <a:rPr lang="en-US" sz="1600" dirty="0"/>
              <a:t> </a:t>
            </a:r>
            <a:endParaRPr lang="en-IL" sz="16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0A4A4-82BC-4510-AF99-65BBE94E3AA2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>
            <a:off x="7010194" y="3948840"/>
            <a:ext cx="5736" cy="415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92A485-6842-4505-91F0-D7F49460E1A8}"/>
              </a:ext>
            </a:extLst>
          </p:cNvPr>
          <p:cNvSpPr txBox="1"/>
          <p:nvPr/>
        </p:nvSpPr>
        <p:spPr>
          <a:xfrm>
            <a:off x="6988819" y="3952572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F50DD8-F8FD-4DB6-8C1A-A0DDF3BC9D18}"/>
              </a:ext>
            </a:extLst>
          </p:cNvPr>
          <p:cNvSpPr txBox="1"/>
          <p:nvPr/>
        </p:nvSpPr>
        <p:spPr>
          <a:xfrm>
            <a:off x="4993373" y="4364189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658CB41-0DEB-4EB4-9FF5-B6B9B5983CCE}"/>
              </a:ext>
            </a:extLst>
          </p:cNvPr>
          <p:cNvCxnSpPr>
            <a:cxnSpLocks/>
            <a:stCxn id="34" idx="1"/>
            <a:endCxn id="37" idx="2"/>
          </p:cNvCxnSpPr>
          <p:nvPr/>
        </p:nvCxnSpPr>
        <p:spPr>
          <a:xfrm rot="10800000">
            <a:off x="4387180" y="3943904"/>
            <a:ext cx="1680394" cy="69497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D59C4B-D80E-40DB-B772-0E3BB5BD25DF}"/>
              </a:ext>
            </a:extLst>
          </p:cNvPr>
          <p:cNvCxnSpPr>
            <a:cxnSpLocks/>
            <a:stCxn id="37" idx="3"/>
            <a:endCxn id="35" idx="1"/>
          </p:cNvCxnSpPr>
          <p:nvPr/>
        </p:nvCxnSpPr>
        <p:spPr>
          <a:xfrm>
            <a:off x="5334157" y="3669218"/>
            <a:ext cx="727681" cy="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AFEAE5-5AB2-4B9D-98F9-A3D7DE16A7F1}"/>
              </a:ext>
            </a:extLst>
          </p:cNvPr>
          <p:cNvGrpSpPr/>
          <p:nvPr/>
        </p:nvGrpSpPr>
        <p:grpSpPr>
          <a:xfrm>
            <a:off x="5169717" y="4998488"/>
            <a:ext cx="2896461" cy="914400"/>
            <a:chOff x="5021526" y="5198368"/>
            <a:chExt cx="2896461" cy="914400"/>
          </a:xfrm>
        </p:grpSpPr>
        <p:pic>
          <p:nvPicPr>
            <p:cNvPr id="20" name="Graphic 19" descr="Diploma roll with solid fill">
              <a:extLst>
                <a:ext uri="{FF2B5EF4-FFF2-40B4-BE49-F238E27FC236}">
                  <a16:creationId xmlns:a16="http://schemas.microsoft.com/office/drawing/2014/main" id="{ACFAC964-3059-4853-B24B-351AB249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EC2A6E-752F-4A05-88D9-A652D5AB5190}"/>
                </a:ext>
              </a:extLst>
            </p:cNvPr>
            <p:cNvSpPr txBox="1"/>
            <p:nvPr/>
          </p:nvSpPr>
          <p:spPr>
            <a:xfrm>
              <a:off x="6061838" y="5284303"/>
              <a:ext cx="185614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16F103D-FDAD-47F4-849A-621D4E5C7BA4}"/>
              </a:ext>
            </a:extLst>
          </p:cNvPr>
          <p:cNvSpPr txBox="1"/>
          <p:nvPr/>
        </p:nvSpPr>
        <p:spPr>
          <a:xfrm>
            <a:off x="6024030" y="5460006"/>
            <a:ext cx="2883664" cy="143783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Make sure to correctly identify the key stakeholders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Different industries have different roles and responsibilities.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4" grpId="0"/>
      <p:bldP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DF9825-9D76-4E42-9009-E2082B8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Organizational Challenges With Azure Defender for IoT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D9B706-71B5-46FC-95B1-F3F1099E9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57508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Executive Sponsorship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Have regular “on-site” status meetings with executive management (recommended at least quarterly at a minimum)</a:t>
            </a:r>
          </a:p>
          <a:p>
            <a:pPr marL="1084263" lvl="1"/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Partnership and Mutual Accountability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Business agreement defines behavior… </a:t>
            </a:r>
          </a:p>
          <a:p>
            <a:pPr marL="1084263" lvl="1"/>
            <a:r>
              <a:rPr lang="en-US" dirty="0"/>
              <a:t>     </a:t>
            </a:r>
            <a:r>
              <a:rPr lang="en-US" sz="1600" dirty="0">
                <a:solidFill>
                  <a:schemeClr val="tx2"/>
                </a:solidFill>
              </a:rPr>
              <a:t>Ensure it is written for a committed mutual success (deployment strategy, timeline, yearly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      targets, resources, milestones, etc.)</a:t>
            </a:r>
          </a:p>
          <a:p>
            <a:pPr marL="1084263" lvl="1"/>
            <a:endParaRPr lang="en-US" sz="11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Organizational Alignment Workshop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Build strong technical project team 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Identify key people to sponsor the project locally and regionally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Define roles and responsibilities within different groups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Identify early adopters' sites and deploy them first (it will help you to sell solution to rest of the sites)</a:t>
            </a:r>
          </a:p>
          <a:p>
            <a:pPr marL="1084263" lvl="1"/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issues and plan together accordingly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Logistics issues 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Technology issues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Process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03D4E-33B4-4B86-B123-72DD0BB4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2 – Site Allocation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7074925" y="3091213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6014585" y="1853764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7059591" y="3144815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3969518" y="1456944"/>
            <a:ext cx="2012668" cy="8184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Site allocation call/meeting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4056269" y="2633526"/>
            <a:ext cx="1851367" cy="8789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Site pool review/selection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6140497" y="2552368"/>
            <a:ext cx="1896711" cy="5497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Project introduction call</a:t>
            </a:r>
            <a:endParaRPr lang="en-IL" sz="1400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6140497" y="3517458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Site  - Green Light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3328231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1431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List of sites + contacts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Onboarding kit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Site team assigned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Project introduced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Process reviewed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3978921"/>
            <a:ext cx="2671074" cy="120058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Sites gave green light to proceed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Sites list provided with contact details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CCF7391-343E-4F2F-9149-0B41C1CF5E8E}"/>
              </a:ext>
            </a:extLst>
          </p:cNvPr>
          <p:cNvCxnSpPr>
            <a:cxnSpLocks/>
            <a:stCxn id="35" idx="1"/>
            <a:endCxn id="3" idx="2"/>
          </p:cNvCxnSpPr>
          <p:nvPr/>
        </p:nvCxnSpPr>
        <p:spPr>
          <a:xfrm rot="10800000">
            <a:off x="4981953" y="3512521"/>
            <a:ext cx="1158544" cy="279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BCC6733-7B97-4138-A1F8-9D13EC2CCBCD}"/>
              </a:ext>
            </a:extLst>
          </p:cNvPr>
          <p:cNvSpPr txBox="1"/>
          <p:nvPr/>
        </p:nvSpPr>
        <p:spPr>
          <a:xfrm>
            <a:off x="5110814" y="3528290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8E13E-5248-4F04-8FA3-D75E9A4EABEC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4975852" y="2275420"/>
            <a:ext cx="6101" cy="358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Thermal power station">
            <a:extLst>
              <a:ext uri="{FF2B5EF4-FFF2-40B4-BE49-F238E27FC236}">
                <a16:creationId xmlns:a16="http://schemas.microsoft.com/office/drawing/2014/main" id="{9570C64B-F626-4683-882F-72DB76BB61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01945"/>
            <a:ext cx="4183763" cy="279258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B29E893-91EC-4AF5-8171-42CD66570D69}"/>
              </a:ext>
            </a:extLst>
          </p:cNvPr>
          <p:cNvGrpSpPr/>
          <p:nvPr/>
        </p:nvGrpSpPr>
        <p:grpSpPr>
          <a:xfrm>
            <a:off x="5169717" y="4998488"/>
            <a:ext cx="3031113" cy="914400"/>
            <a:chOff x="5021526" y="5198368"/>
            <a:chExt cx="3031113" cy="914400"/>
          </a:xfrm>
        </p:grpSpPr>
        <p:pic>
          <p:nvPicPr>
            <p:cNvPr id="49" name="Graphic 48" descr="Diploma roll with solid fill">
              <a:extLst>
                <a:ext uri="{FF2B5EF4-FFF2-40B4-BE49-F238E27FC236}">
                  <a16:creationId xmlns:a16="http://schemas.microsoft.com/office/drawing/2014/main" id="{40124E34-A3F0-4551-96DA-1D3188094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FB26E3-5445-4D81-A2BD-46867788D9A0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BFE01AD-88BD-4E3B-A3C8-0B77FF8A0677}"/>
              </a:ext>
            </a:extLst>
          </p:cNvPr>
          <p:cNvSpPr txBox="1"/>
          <p:nvPr/>
        </p:nvSpPr>
        <p:spPr>
          <a:xfrm>
            <a:off x="6024030" y="5460006"/>
            <a:ext cx="2579232" cy="12073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 good site pool will allow handling unexpected challenges and allow quick resolution cycle</a:t>
            </a:r>
          </a:p>
        </p:txBody>
      </p:sp>
    </p:spTree>
    <p:extLst>
      <p:ext uri="{BB962C8B-B14F-4D97-AF65-F5344CB8AC3E}">
        <p14:creationId xmlns:p14="http://schemas.microsoft.com/office/powerpoint/2010/main" val="33326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2" grpId="0"/>
      <p:bldP spid="52" grpId="1"/>
    </p:bldLst>
  </p:timing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4FE6E12-5655-4E20-8A77-3EFF27978E5C}" vid="{064F3C6F-66A8-4A58-ABF3-AAC96A108278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4FE6E12-5655-4E20-8A77-3EFF27978E5C}" vid="{EAABAEE6-29F2-4036-AC7F-9901D07E0EA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BD7F66F1D3844D9174EE3968BDEC33" ma:contentTypeVersion="9" ma:contentTypeDescription="Create a new document." ma:contentTypeScope="" ma:versionID="b1d9df85701dfa0851b54fb0b00c81f0">
  <xsd:schema xmlns:xsd="http://www.w3.org/2001/XMLSchema" xmlns:xs="http://www.w3.org/2001/XMLSchema" xmlns:p="http://schemas.microsoft.com/office/2006/metadata/properties" xmlns:ns2="f235a177-0eb5-4c17-9e75-4bb22370b51d" targetNamespace="http://schemas.microsoft.com/office/2006/metadata/properties" ma:root="true" ma:fieldsID="7544ddd91288a3fb26cba126f4594a51" ns2:_="">
    <xsd:import namespace="f235a177-0eb5-4c17-9e75-4bb22370b5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5a177-0eb5-4c17-9e75-4bb22370b5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235a177-0eb5-4c17-9e75-4bb22370b51d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8668799-10AE-4DA9-B531-9AAD1BEDD9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35a177-0eb5-4c17-9e75-4bb22370b5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AzurePartnerSecurityDeepDive_From_Planning_to_Deployment</Template>
  <TotalTime>6167</TotalTime>
  <Words>2393</Words>
  <Application>Microsoft Macintosh PowerPoint</Application>
  <PresentationFormat>Custom</PresentationFormat>
  <Paragraphs>677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Consolas</vt:lpstr>
      <vt:lpstr>Franklin Gothic</vt:lpstr>
      <vt:lpstr>Franklin Gothic Book</vt:lpstr>
      <vt:lpstr>Segoe UI</vt:lpstr>
      <vt:lpstr>Segoe UI Light</vt:lpstr>
      <vt:lpstr>Segoe UI Semibold</vt:lpstr>
      <vt:lpstr>Segoe UI Symbol</vt:lpstr>
      <vt:lpstr>Wingdings</vt:lpstr>
      <vt:lpstr>Azure 1</vt:lpstr>
      <vt:lpstr>Azure 2</vt:lpstr>
      <vt:lpstr>Defender for IoT - From Planning to Deployment</vt:lpstr>
      <vt:lpstr>Agenda</vt:lpstr>
      <vt:lpstr>Acronyms (Just before we start)</vt:lpstr>
      <vt:lpstr>Key Success Factors</vt:lpstr>
      <vt:lpstr>Deployment Process Introduction</vt:lpstr>
      <vt:lpstr>Defender for IoT - 9 Step from Plan to Deployment Process</vt:lpstr>
      <vt:lpstr>PowerPoint Presentation</vt:lpstr>
      <vt:lpstr>Overcoming Organizational Challenges With Azure Defender for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ISO and Activation</vt:lpstr>
      <vt:lpstr>Image Installation Process</vt:lpstr>
      <vt:lpstr>Before Connecting to the Switch</vt:lpstr>
      <vt:lpstr>Connect to Central Management</vt:lpstr>
      <vt:lpstr>Connect to the Monitored Switch</vt:lpstr>
      <vt:lpstr>PowerPoint Presentation</vt:lpstr>
      <vt:lpstr>Manual Tuning </vt:lpstr>
      <vt:lpstr>PowerPoint Presentation</vt:lpstr>
      <vt:lpstr>PowerPoint Presentation</vt:lpstr>
      <vt:lpstr>PowerPoint Presentation</vt:lpstr>
      <vt:lpstr>Deployment Strategy</vt:lpstr>
      <vt:lpstr>The world is changing… So Are We</vt:lpstr>
      <vt:lpstr>Remote strategy – One Region</vt:lpstr>
      <vt:lpstr>Prepare for Tomorrow (TODAY)</vt:lpstr>
      <vt:lpstr>Key Takeaways</vt:lpstr>
      <vt:lpstr>Learn more</vt:lpstr>
      <vt:lpstr>Questions?</vt:lpstr>
      <vt:lpstr>Thank you.  Amir Sternberg amirst@microsoft.com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Amir Sternberg</dc:creator>
  <cp:keywords/>
  <dc:description>Template: Ariel Butz; ZUM Communications
Formatting: 
Audience Type:</dc:description>
  <cp:lastModifiedBy>Kim Wall</cp:lastModifiedBy>
  <cp:revision>70</cp:revision>
  <dcterms:created xsi:type="dcterms:W3CDTF">2020-11-30T02:37:50Z</dcterms:created>
  <dcterms:modified xsi:type="dcterms:W3CDTF">2021-07-02T13:24:38Z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0x01010081BD7F66F1D3844D9174EE3968BDEC33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klowey@microsoft.com</vt:lpwstr>
  </property>
  <property fmtid="{D5CDD505-2E9C-101B-9397-08002B2CF9AE}" pid="14" name="MSIP_Label_f42aa342-8706-4288-bd11-ebb85995028c_SetDate">
    <vt:lpwstr>2020-12-04T15:42:22.8560961Z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8081320b-32ea-4a1e-bfdb-09c0cca9b6b0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